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420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422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41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21" r:id="rId156"/>
    <p:sldId id="423" r:id="rId157"/>
    <p:sldId id="418" r:id="rId158"/>
    <p:sldId id="416" r:id="rId159"/>
  </p:sldIdLst>
  <p:sldSz cx="9144000" cy="5143500" type="screen16x9"/>
  <p:notesSz cx="9144000" cy="5143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941" autoAdjust="0"/>
  </p:normalViewPr>
  <p:slideViewPr>
    <p:cSldViewPr>
      <p:cViewPr varScale="1">
        <p:scale>
          <a:sx n="118" d="100"/>
          <a:sy n="118" d="100"/>
        </p:scale>
        <p:origin x="140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7210B-BB26-46DD-9B0E-DC3AD7B168AB}" type="datetimeFigureOut">
              <a:rPr lang="ko-KR" altLang="en-US" smtClean="0"/>
              <a:t>2019-08-05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08D11-7A35-4BB6-840F-4BB448B93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706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시작 시</a:t>
            </a:r>
            <a:r>
              <a:rPr lang="en-US" altLang="ko-KR" dirty="0"/>
              <a:t>, </a:t>
            </a:r>
            <a:r>
              <a:rPr lang="ko-KR" altLang="en-US" dirty="0"/>
              <a:t>가장 흥미로운 주제 중 하나이고</a:t>
            </a:r>
            <a:r>
              <a:rPr lang="en-US" altLang="ko-KR" dirty="0"/>
              <a:t>, </a:t>
            </a:r>
            <a:r>
              <a:rPr lang="ko-KR" altLang="en-US" dirty="0"/>
              <a:t>매년 새로운 소프트웨어가 생겨난다고 발언함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52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r>
              <a:rPr lang="ko-KR" altLang="en-US" dirty="0"/>
              <a:t> </a:t>
            </a:r>
            <a:r>
              <a:rPr lang="ko-KR" altLang="en-US" dirty="0" err="1"/>
              <a:t>시작시</a:t>
            </a:r>
            <a:r>
              <a:rPr lang="ko-KR" altLang="en-US" dirty="0"/>
              <a:t> 질문이 있었으나</a:t>
            </a:r>
            <a:r>
              <a:rPr lang="en-US" altLang="ko-KR" dirty="0"/>
              <a:t>, </a:t>
            </a:r>
            <a:r>
              <a:rPr lang="ko-KR" altLang="en-US" dirty="0"/>
              <a:t>녹음되지 않음  </a:t>
            </a:r>
            <a:br>
              <a:rPr lang="en-US" altLang="ko-KR" dirty="0"/>
            </a:br>
            <a:r>
              <a:rPr lang="ko-KR" altLang="en-US" dirty="0"/>
              <a:t>코딩할 때</a:t>
            </a:r>
            <a:r>
              <a:rPr lang="en-US" altLang="ko-KR" dirty="0"/>
              <a:t>, </a:t>
            </a:r>
            <a:r>
              <a:rPr lang="ko-KR" altLang="en-US" dirty="0"/>
              <a:t>설계적으로 </a:t>
            </a:r>
            <a:r>
              <a:rPr lang="en-US" altLang="ko-KR" dirty="0"/>
              <a:t>CPU &lt;-&gt; GPU </a:t>
            </a:r>
            <a:r>
              <a:rPr lang="ko-KR" altLang="en-US" dirty="0"/>
              <a:t>간 </a:t>
            </a:r>
            <a:r>
              <a:rPr lang="en-US" altLang="ko-KR" dirty="0"/>
              <a:t>communication </a:t>
            </a:r>
            <a:r>
              <a:rPr lang="ko-KR" altLang="en-US" dirty="0"/>
              <a:t>문제를 해결하려면 어떻게 하냐고 물었고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저스틴 존슨은 </a:t>
            </a:r>
            <a:r>
              <a:rPr lang="ko-KR" altLang="en-US" dirty="0" err="1"/>
              <a:t>시퀀셜</a:t>
            </a:r>
            <a:r>
              <a:rPr lang="ko-KR" altLang="en-US" dirty="0"/>
              <a:t> 구조인 </a:t>
            </a:r>
            <a:r>
              <a:rPr lang="en-US" altLang="ko-KR" dirty="0"/>
              <a:t>CPU</a:t>
            </a:r>
            <a:r>
              <a:rPr lang="ko-KR" altLang="en-US" dirty="0"/>
              <a:t>와 병렬구조인 </a:t>
            </a:r>
            <a:r>
              <a:rPr lang="en-US" altLang="ko-KR" dirty="0"/>
              <a:t>GPU </a:t>
            </a:r>
            <a:r>
              <a:rPr lang="ko-KR" altLang="en-US" dirty="0"/>
              <a:t>구조를 잘 이해해서 둘의 유휴시간을 </a:t>
            </a:r>
            <a:r>
              <a:rPr lang="ko-KR" altLang="en-US" dirty="0" err="1"/>
              <a:t>중여야한다고</a:t>
            </a:r>
            <a:r>
              <a:rPr lang="ko-KR" altLang="en-US" dirty="0"/>
              <a:t> 말함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01454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 </a:t>
            </a:r>
            <a:r>
              <a:rPr lang="en-US" altLang="ko-KR" dirty="0"/>
              <a:t>Network </a:t>
            </a:r>
            <a:r>
              <a:rPr lang="ko-KR" altLang="en-US" dirty="0"/>
              <a:t>가 섞인 </a:t>
            </a:r>
            <a:r>
              <a:rPr lang="en-US" altLang="ko-KR" dirty="0"/>
              <a:t>Modular Network </a:t>
            </a:r>
            <a:r>
              <a:rPr lang="ko-KR" altLang="en-US" dirty="0"/>
              <a:t>에서도 사용 가능 </a:t>
            </a:r>
            <a:r>
              <a:rPr lang="en-US" altLang="ko-KR" dirty="0"/>
              <a:t>(</a:t>
            </a:r>
            <a:r>
              <a:rPr lang="ko-KR" altLang="en-US" dirty="0"/>
              <a:t>개 </a:t>
            </a:r>
            <a:r>
              <a:rPr lang="en-US" altLang="ko-KR" dirty="0"/>
              <a:t>+ </a:t>
            </a:r>
            <a:r>
              <a:rPr lang="ko-KR" altLang="en-US" dirty="0"/>
              <a:t>개 </a:t>
            </a:r>
            <a:r>
              <a:rPr lang="ko-KR" altLang="en-US" dirty="0" err="1"/>
              <a:t>마릿수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고양이</a:t>
            </a:r>
            <a:r>
              <a:rPr lang="en-US" altLang="ko-KR" dirty="0"/>
              <a:t>+ </a:t>
            </a:r>
            <a:r>
              <a:rPr lang="ko-KR" altLang="en-US" dirty="0"/>
              <a:t>고양이 </a:t>
            </a:r>
            <a:r>
              <a:rPr lang="ko-KR" altLang="en-US" dirty="0" err="1"/>
              <a:t>마릿수</a:t>
            </a:r>
            <a:r>
              <a:rPr lang="ko-KR" altLang="en-US" dirty="0"/>
              <a:t> </a:t>
            </a:r>
            <a:r>
              <a:rPr lang="en-US" altLang="ko-KR" dirty="0"/>
              <a:t> / </a:t>
            </a:r>
            <a:r>
              <a:rPr lang="ko-KR" altLang="en-US" dirty="0"/>
              <a:t>개 </a:t>
            </a:r>
            <a:r>
              <a:rPr lang="en-US" altLang="ko-KR" dirty="0"/>
              <a:t>&gt; </a:t>
            </a:r>
            <a:r>
              <a:rPr lang="ko-KR" altLang="en-US" dirty="0"/>
              <a:t>고양이</a:t>
            </a:r>
            <a:r>
              <a:rPr lang="en-US" altLang="ko-KR" dirty="0"/>
              <a:t>?)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92725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en-US" altLang="ko-KR" dirty="0"/>
              <a:t>idea</a:t>
            </a:r>
            <a:r>
              <a:rPr lang="ko-KR" altLang="en-US" dirty="0"/>
              <a:t>에도 적용 가능하니 </a:t>
            </a:r>
            <a:r>
              <a:rPr lang="ko-KR" altLang="en-US" dirty="0" err="1"/>
              <a:t>공부할것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64275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같은 이유로 만들어짐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9895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Training </a:t>
            </a:r>
            <a:r>
              <a:rPr lang="ko-KR" altLang="en-US" dirty="0"/>
              <a:t>과 </a:t>
            </a:r>
            <a:r>
              <a:rPr lang="en-US" altLang="ko-KR" dirty="0"/>
              <a:t>Tuning </a:t>
            </a:r>
            <a:r>
              <a:rPr lang="ko-KR" altLang="en-US" dirty="0"/>
              <a:t>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488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LMDB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HDF5</a:t>
            </a:r>
            <a:r>
              <a:rPr lang="ko-KR" altLang="en-US" dirty="0"/>
              <a:t> 필요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165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 </a:t>
            </a:r>
            <a:r>
              <a:rPr lang="ko-KR" altLang="en-US" dirty="0" err="1"/>
              <a:t>시피</a:t>
            </a:r>
            <a:r>
              <a:rPr lang="ko-KR" altLang="en-US" dirty="0"/>
              <a:t> 코딩할 내용이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5520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Prototxt</a:t>
            </a:r>
            <a:r>
              <a:rPr lang="en-US" altLang="ko-KR" dirty="0"/>
              <a:t> </a:t>
            </a:r>
            <a:r>
              <a:rPr lang="ko-KR" altLang="en-US" dirty="0"/>
              <a:t>파일을 통해 설정을 만들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11550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Blobs : </a:t>
            </a:r>
            <a:r>
              <a:rPr lang="ko-KR" altLang="en-US" dirty="0"/>
              <a:t>바이너리 라지 오브젝트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18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안쓰는</a:t>
            </a:r>
            <a:r>
              <a:rPr lang="ko-KR" altLang="en-US" dirty="0"/>
              <a:t> 사유 </a:t>
            </a:r>
            <a:r>
              <a:rPr lang="en-US" altLang="ko-KR" dirty="0"/>
              <a:t>: </a:t>
            </a:r>
            <a:r>
              <a:rPr lang="ko-KR" altLang="en-US" dirty="0"/>
              <a:t>너무 </a:t>
            </a:r>
            <a:r>
              <a:rPr lang="ko-KR" altLang="en-US" dirty="0" err="1"/>
              <a:t>길어짐</a:t>
            </a:r>
            <a:r>
              <a:rPr lang="ko-KR" altLang="en-US" dirty="0"/>
              <a:t> </a:t>
            </a:r>
            <a:r>
              <a:rPr lang="en-US" altLang="ko-KR" dirty="0"/>
              <a:t>txt </a:t>
            </a:r>
            <a:r>
              <a:rPr lang="ko-KR" altLang="en-US" dirty="0"/>
              <a:t>파일로만 </a:t>
            </a:r>
            <a:r>
              <a:rPr lang="en-US" altLang="ko-KR" dirty="0"/>
              <a:t>6775 </a:t>
            </a:r>
            <a:r>
              <a:rPr lang="ko-KR" altLang="en-US" dirty="0" err="1"/>
              <a:t>라인씀</a:t>
            </a:r>
            <a:r>
              <a:rPr lang="ko-KR" altLang="en-US" dirty="0"/>
              <a:t> 그리고 재사용하기도 어려움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4685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Solver parameter</a:t>
            </a:r>
            <a:r>
              <a:rPr lang="ko-KR" altLang="en-US" dirty="0"/>
              <a:t>로 튜닝하는 방법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347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2016</a:t>
            </a:r>
            <a:r>
              <a:rPr lang="ko-KR" altLang="en-US" dirty="0"/>
              <a:t>년 강의 기준 </a:t>
            </a:r>
            <a:r>
              <a:rPr lang="en-US" altLang="ko-KR" dirty="0"/>
              <a:t>Caffe / Torch / Theano -&gt; </a:t>
            </a:r>
            <a:r>
              <a:rPr lang="ko-KR" altLang="en-US" dirty="0" err="1"/>
              <a:t>텐서플로우를</a:t>
            </a:r>
            <a:r>
              <a:rPr lang="ko-KR" altLang="en-US" dirty="0"/>
              <a:t> </a:t>
            </a:r>
            <a:r>
              <a:rPr lang="ko-KR" altLang="en-US" dirty="0" err="1"/>
              <a:t>소개했었으나</a:t>
            </a: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때 </a:t>
            </a:r>
            <a:r>
              <a:rPr lang="ko-KR" altLang="en-US" dirty="0" err="1"/>
              <a:t>텐서플로우가</a:t>
            </a:r>
            <a:r>
              <a:rPr lang="ko-KR" altLang="en-US" dirty="0"/>
              <a:t> 막대하게 유명해짐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5442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같은 명령어로 트레이닝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7552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CPU / GPU </a:t>
            </a:r>
            <a:r>
              <a:rPr lang="ko-KR" altLang="en-US" dirty="0"/>
              <a:t>선택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920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 </a:t>
            </a:r>
            <a:r>
              <a:rPr lang="en-US" altLang="ko-KR" dirty="0"/>
              <a:t>Train </a:t>
            </a:r>
            <a:r>
              <a:rPr lang="ko-KR" altLang="en-US" dirty="0"/>
              <a:t>된 </a:t>
            </a:r>
            <a:r>
              <a:rPr lang="en-US" altLang="ko-KR" dirty="0"/>
              <a:t>Model </a:t>
            </a:r>
            <a:r>
              <a:rPr lang="ko-KR" altLang="en-US" dirty="0"/>
              <a:t>들을 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918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/>
              <a:t>Caffe python</a:t>
            </a:r>
            <a:r>
              <a:rPr lang="ko-KR" altLang="en-US" dirty="0"/>
              <a:t>을 보려면 이걸 참조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3348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Caffe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  <a:r>
              <a:rPr lang="ko-KR" altLang="en-US" dirty="0"/>
              <a:t> 장점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0012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장단점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59651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Facebook</a:t>
            </a:r>
            <a:r>
              <a:rPr lang="ko-KR" altLang="en-US" dirty="0"/>
              <a:t>에서 개선시킴</a:t>
            </a:r>
            <a:r>
              <a:rPr lang="en-US" altLang="ko-KR" dirty="0"/>
              <a:t>. 2017</a:t>
            </a:r>
            <a:r>
              <a:rPr lang="ko-KR" altLang="en-US" dirty="0"/>
              <a:t>년 </a:t>
            </a:r>
            <a:r>
              <a:rPr lang="en-US" altLang="ko-KR" dirty="0"/>
              <a:t>Release </a:t>
            </a:r>
            <a:r>
              <a:rPr lang="ko-KR" altLang="en-US" dirty="0" err="1"/>
              <a:t>되서</a:t>
            </a:r>
            <a:r>
              <a:rPr lang="ko-KR" altLang="en-US" dirty="0"/>
              <a:t> 당시에 정보가 적음</a:t>
            </a:r>
            <a:endParaRPr lang="en-US" altLang="ko-KR" dirty="0"/>
          </a:p>
          <a:p>
            <a:r>
              <a:rPr lang="en-US" altLang="ko-KR" dirty="0"/>
              <a:t>Core </a:t>
            </a:r>
            <a:r>
              <a:rPr lang="ko-KR" altLang="en-US" dirty="0"/>
              <a:t>는 </a:t>
            </a:r>
            <a:r>
              <a:rPr lang="en-US" altLang="ko-KR" dirty="0"/>
              <a:t>C++ / Python interface</a:t>
            </a:r>
            <a:r>
              <a:rPr lang="ko-KR" altLang="en-US" dirty="0"/>
              <a:t>로 작성됨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931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Caffe2</a:t>
            </a:r>
            <a:r>
              <a:rPr lang="ko-KR" altLang="en-US" dirty="0"/>
              <a:t>의 개념은 </a:t>
            </a:r>
            <a:r>
              <a:rPr lang="en-US" altLang="ko-KR" dirty="0" err="1"/>
              <a:t>Pytorch</a:t>
            </a:r>
            <a:r>
              <a:rPr lang="ko-KR" altLang="en-US" dirty="0"/>
              <a:t>로 연구한 </a:t>
            </a:r>
            <a:r>
              <a:rPr lang="en-US" altLang="ko-KR" dirty="0"/>
              <a:t>NN </a:t>
            </a:r>
            <a:r>
              <a:rPr lang="ko-KR" altLang="en-US" dirty="0"/>
              <a:t>을 </a:t>
            </a:r>
            <a:r>
              <a:rPr lang="en-US" altLang="ko-KR" dirty="0"/>
              <a:t>Production </a:t>
            </a:r>
            <a:r>
              <a:rPr lang="ko-KR" altLang="en-US" dirty="0"/>
              <a:t>용으로 쓰기 위해서 만듦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는 이를 하나로 합치기 위해서 씀</a:t>
            </a:r>
            <a:endParaRPr lang="en-US" altLang="ko-KR" dirty="0"/>
          </a:p>
          <a:p>
            <a:r>
              <a:rPr lang="en-US" altLang="ko-KR" dirty="0"/>
              <a:t>-&gt; 2019 </a:t>
            </a:r>
            <a:r>
              <a:rPr lang="ko-KR" altLang="en-US" dirty="0"/>
              <a:t>현재 </a:t>
            </a:r>
            <a:r>
              <a:rPr lang="en-US" altLang="ko-KR" dirty="0" err="1"/>
              <a:t>Pytorch</a:t>
            </a:r>
            <a:r>
              <a:rPr lang="ko-KR" altLang="en-US" dirty="0"/>
              <a:t>도 </a:t>
            </a:r>
            <a:r>
              <a:rPr lang="en-US" altLang="ko-KR" dirty="0"/>
              <a:t>one framework</a:t>
            </a:r>
            <a:r>
              <a:rPr lang="ko-KR" altLang="en-US" dirty="0"/>
              <a:t>으로 변경됨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7763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참고하면 </a:t>
            </a:r>
            <a:r>
              <a:rPr lang="ko-KR" altLang="en-US" dirty="0" err="1"/>
              <a:t>좋을거</a:t>
            </a:r>
            <a:r>
              <a:rPr lang="ko-KR" altLang="en-US" dirty="0"/>
              <a:t> 같은 자료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65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참고하면 </a:t>
            </a:r>
            <a:r>
              <a:rPr lang="ko-KR" altLang="en-US" dirty="0" err="1"/>
              <a:t>좋을거</a:t>
            </a:r>
            <a:r>
              <a:rPr lang="ko-KR" altLang="en-US" dirty="0"/>
              <a:t> 같은 자료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350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올해는 </a:t>
            </a:r>
            <a:r>
              <a:rPr lang="en-US" altLang="ko-KR" dirty="0"/>
              <a:t>Caffe -&gt; Caffe2 / Torch -&gt; </a:t>
            </a:r>
            <a:r>
              <a:rPr lang="en-US" altLang="ko-KR" dirty="0" err="1"/>
              <a:t>PyTorch</a:t>
            </a:r>
            <a:r>
              <a:rPr lang="en-US" altLang="ko-KR" dirty="0"/>
              <a:t> / Theano -&gt;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로 진행할 예정이고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저스틴 존슨은 </a:t>
            </a:r>
            <a:r>
              <a:rPr lang="en-US" altLang="ko-KR" dirty="0"/>
              <a:t>Caffe2 /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를 연구용으로 사용</a:t>
            </a:r>
            <a:endParaRPr lang="en-US" altLang="ko-KR" dirty="0"/>
          </a:p>
          <a:p>
            <a:r>
              <a:rPr lang="ko-KR" altLang="en-US" dirty="0"/>
              <a:t>나머지 </a:t>
            </a:r>
            <a:r>
              <a:rPr lang="en-US" altLang="ko-KR" dirty="0"/>
              <a:t>3</a:t>
            </a:r>
            <a:r>
              <a:rPr lang="ko-KR" altLang="en-US" dirty="0"/>
              <a:t>개는 아직 덜 유명 </a:t>
            </a:r>
            <a:endParaRPr lang="en-US" altLang="ko-KR" dirty="0"/>
          </a:p>
          <a:p>
            <a:r>
              <a:rPr lang="ko-KR" altLang="en-US" dirty="0"/>
              <a:t>여기서 볼만한 점은 </a:t>
            </a:r>
            <a:r>
              <a:rPr lang="en-US" altLang="ko-KR" dirty="0"/>
              <a:t>1</a:t>
            </a:r>
            <a:r>
              <a:rPr lang="ko-KR" altLang="en-US" dirty="0"/>
              <a:t>세대 </a:t>
            </a:r>
            <a:r>
              <a:rPr lang="en-US" altLang="ko-KR" dirty="0"/>
              <a:t>Framework</a:t>
            </a:r>
            <a:r>
              <a:rPr lang="ko-KR" altLang="en-US" dirty="0"/>
              <a:t>은 학술용으로 설계하기 위해 대학에서 </a:t>
            </a:r>
            <a:r>
              <a:rPr lang="ko-KR" altLang="en-US" dirty="0" err="1"/>
              <a:t>생성됬다면</a:t>
            </a:r>
            <a:r>
              <a:rPr lang="en-US" altLang="ko-KR" dirty="0"/>
              <a:t>, 2</a:t>
            </a:r>
            <a:r>
              <a:rPr lang="ko-KR" altLang="en-US" dirty="0"/>
              <a:t>세대부터는 기업에서 만듦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PyTorch</a:t>
            </a:r>
            <a:r>
              <a:rPr lang="en-US" altLang="ko-KR" dirty="0"/>
              <a:t> /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가 더 유명해짐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34012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참고하면 </a:t>
            </a:r>
            <a:r>
              <a:rPr lang="ko-KR" altLang="en-US" dirty="0" err="1"/>
              <a:t>좋을거</a:t>
            </a:r>
            <a:r>
              <a:rPr lang="ko-KR" altLang="en-US" dirty="0"/>
              <a:t> 같은 자료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36982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01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러닝에서 계산하고자 하는 구조를 그래프로 </a:t>
            </a:r>
            <a:r>
              <a:rPr lang="ko-KR" altLang="en-US" dirty="0" err="1"/>
              <a:t>만들때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Data X </a:t>
            </a:r>
            <a:r>
              <a:rPr lang="ko-KR" altLang="en-US" dirty="0"/>
              <a:t>와 </a:t>
            </a:r>
            <a:r>
              <a:rPr lang="en-US" altLang="ko-KR" dirty="0"/>
              <a:t>Weight W </a:t>
            </a:r>
            <a:r>
              <a:rPr lang="ko-KR" altLang="en-US" dirty="0"/>
              <a:t>를 곱한 후 </a:t>
            </a:r>
            <a:r>
              <a:rPr lang="en-US" altLang="ko-KR" dirty="0"/>
              <a:t>( score ) hinge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  <a:r>
              <a:rPr lang="ko-KR" altLang="en-US" dirty="0"/>
              <a:t> 적용 하여 </a:t>
            </a:r>
            <a:r>
              <a:rPr lang="en-US" altLang="ko-KR" dirty="0"/>
              <a:t>loss </a:t>
            </a:r>
            <a:r>
              <a:rPr lang="ko-KR" altLang="en-US" dirty="0"/>
              <a:t>계산에 이용함</a:t>
            </a:r>
            <a:endParaRPr lang="en-US" altLang="ko-KR" dirty="0"/>
          </a:p>
          <a:p>
            <a:r>
              <a:rPr lang="en-US" altLang="ko-KR" dirty="0"/>
              <a:t>Regularization Term</a:t>
            </a:r>
            <a:r>
              <a:rPr lang="ko-KR" altLang="en-US" dirty="0"/>
              <a:t> 이나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62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한눈에 봐도 엄청 </a:t>
            </a:r>
            <a:r>
              <a:rPr lang="ko-KR" altLang="en-US" dirty="0" err="1"/>
              <a:t>복잡해보임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25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한눈에 봐도 엄청 </a:t>
            </a:r>
            <a:r>
              <a:rPr lang="ko-KR" altLang="en-US" dirty="0" err="1"/>
              <a:t>복잡해보임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71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en-US" altLang="ko-KR" dirty="0"/>
              <a:t>Deep Learning framework </a:t>
            </a:r>
            <a:r>
              <a:rPr lang="ko-KR" altLang="en-US" dirty="0"/>
              <a:t>을 사용하는 이유는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Big computational graph</a:t>
            </a:r>
            <a:r>
              <a:rPr lang="ko-KR" altLang="en-US" dirty="0"/>
              <a:t>를 매번 </a:t>
            </a:r>
            <a:r>
              <a:rPr lang="ko-KR" altLang="en-US" dirty="0" err="1"/>
              <a:t>생성해야하고</a:t>
            </a:r>
            <a:r>
              <a:rPr lang="en-US" altLang="ko-KR" dirty="0"/>
              <a:t>,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매번 </a:t>
            </a:r>
            <a:r>
              <a:rPr lang="en-US" altLang="ko-KR" dirty="0"/>
              <a:t>gradients </a:t>
            </a:r>
            <a:r>
              <a:rPr lang="ko-KR" altLang="en-US" dirty="0"/>
              <a:t>를 계산해서 알아야 하고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Loss </a:t>
            </a:r>
            <a:r>
              <a:rPr lang="ko-KR" altLang="en-US" dirty="0"/>
              <a:t>와 </a:t>
            </a:r>
            <a:r>
              <a:rPr lang="en-US" altLang="ko-KR" dirty="0"/>
              <a:t>Loss </a:t>
            </a:r>
            <a:r>
              <a:rPr lang="ko-KR" altLang="en-US" dirty="0"/>
              <a:t>보정용 </a:t>
            </a:r>
            <a:r>
              <a:rPr lang="en-US" altLang="ko-KR" dirty="0"/>
              <a:t>weight</a:t>
            </a:r>
            <a:r>
              <a:rPr lang="ko-KR" altLang="en-US" dirty="0"/>
              <a:t>도 </a:t>
            </a:r>
            <a:r>
              <a:rPr lang="ko-KR" altLang="en-US" dirty="0" err="1"/>
              <a:t>알아야하는데</a:t>
            </a:r>
            <a:r>
              <a:rPr lang="en-US" altLang="ko-KR" dirty="0"/>
              <a:t>, </a:t>
            </a:r>
            <a:r>
              <a:rPr lang="ko-KR" altLang="en-US" dirty="0"/>
              <a:t>이러한 것을 자동으로 계산하게 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직접 </a:t>
            </a:r>
            <a:r>
              <a:rPr lang="en-US" altLang="ko-KR" dirty="0"/>
              <a:t>code</a:t>
            </a:r>
            <a:r>
              <a:rPr lang="ko-KR" altLang="en-US" dirty="0"/>
              <a:t>로 짤 필요가 없이 라이브러리로 불러와 사용하면 되기 </a:t>
            </a:r>
            <a:r>
              <a:rPr lang="ko-KR" altLang="en-US" dirty="0" err="1"/>
              <a:t>떄문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96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 </a:t>
            </a:r>
            <a:r>
              <a:rPr lang="ko-KR" altLang="en-US" dirty="0"/>
              <a:t>를 계산하기 위해 일일이 </a:t>
            </a:r>
            <a:r>
              <a:rPr lang="ko-KR" altLang="en-US" dirty="0" err="1"/>
              <a:t>계산해줘야함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907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96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텐서플로우는</a:t>
            </a:r>
            <a:r>
              <a:rPr lang="ko-KR" altLang="en-US" dirty="0"/>
              <a:t> </a:t>
            </a:r>
            <a:r>
              <a:rPr lang="en-US" altLang="ko-KR" dirty="0"/>
              <a:t>gradient </a:t>
            </a:r>
            <a:r>
              <a:rPr lang="ko-KR" altLang="en-US" dirty="0"/>
              <a:t>계산식을 제공함 </a:t>
            </a:r>
            <a:r>
              <a:rPr lang="en-US" altLang="ko-KR" dirty="0"/>
              <a:t>(1.14</a:t>
            </a:r>
            <a:r>
              <a:rPr lang="ko-KR" altLang="en-US" dirty="0"/>
              <a:t>까지는 </a:t>
            </a:r>
            <a:r>
              <a:rPr lang="en-US" altLang="ko-KR" dirty="0" err="1"/>
              <a:t>tf.gradients</a:t>
            </a:r>
            <a:r>
              <a:rPr lang="en-US" altLang="ko-KR" dirty="0"/>
              <a:t> </a:t>
            </a:r>
            <a:r>
              <a:rPr lang="ko-KR" altLang="en-US" dirty="0"/>
              <a:t>가</a:t>
            </a:r>
            <a:r>
              <a:rPr lang="en-US" altLang="ko-KR" dirty="0"/>
              <a:t>, 2.0</a:t>
            </a:r>
            <a:r>
              <a:rPr lang="ko-KR" altLang="en-US" dirty="0"/>
              <a:t>에서는 </a:t>
            </a:r>
            <a:r>
              <a:rPr lang="en-US" altLang="ko-KR" dirty="0" err="1"/>
              <a:t>GradientTape</a:t>
            </a:r>
            <a:r>
              <a:rPr lang="en-US" altLang="ko-KR" dirty="0"/>
              <a:t> </a:t>
            </a:r>
            <a:r>
              <a:rPr lang="ko-KR" altLang="en-US" dirty="0"/>
              <a:t>등을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70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당시에 </a:t>
            </a:r>
            <a:r>
              <a:rPr lang="en-US" altLang="ko-KR" dirty="0"/>
              <a:t>Assignment 1 </a:t>
            </a:r>
            <a:r>
              <a:rPr lang="ko-KR" altLang="en-US" dirty="0"/>
              <a:t>과 </a:t>
            </a:r>
            <a:r>
              <a:rPr lang="en-US" altLang="ko-KR" dirty="0"/>
              <a:t>Assignment 2</a:t>
            </a:r>
            <a:r>
              <a:rPr lang="ko-KR" altLang="en-US" dirty="0"/>
              <a:t>를 내주었는데</a:t>
            </a:r>
            <a:r>
              <a:rPr lang="en-US" altLang="ko-KR" dirty="0"/>
              <a:t>, Project</a:t>
            </a:r>
            <a:r>
              <a:rPr lang="ko-KR" altLang="en-US" dirty="0"/>
              <a:t> 여기서 </a:t>
            </a:r>
            <a:r>
              <a:rPr lang="en-US" altLang="ko-KR" dirty="0"/>
              <a:t>Google Cloud </a:t>
            </a:r>
            <a:r>
              <a:rPr lang="ko-KR" altLang="en-US" dirty="0"/>
              <a:t>등을 사용할 때 </a:t>
            </a:r>
            <a:r>
              <a:rPr lang="en-US" altLang="ko-KR" dirty="0"/>
              <a:t>Instance </a:t>
            </a:r>
            <a:r>
              <a:rPr lang="ko-KR" altLang="en-US" dirty="0"/>
              <a:t>를 꼭 종료할 것을 명시함</a:t>
            </a:r>
            <a:endParaRPr lang="en-US" altLang="ko-KR" dirty="0"/>
          </a:p>
          <a:p>
            <a:r>
              <a:rPr lang="ko-KR" altLang="en-US" dirty="0" err="1"/>
              <a:t>크레딧을</a:t>
            </a:r>
            <a:r>
              <a:rPr lang="ko-KR" altLang="en-US" dirty="0"/>
              <a:t> 아끼라 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336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도 좋지만 설명하는 두 </a:t>
            </a:r>
            <a:r>
              <a:rPr lang="en-US" altLang="ko-KR" dirty="0"/>
              <a:t>framework </a:t>
            </a:r>
            <a:r>
              <a:rPr lang="ko-KR" altLang="en-US" dirty="0"/>
              <a:t>의 장점은 </a:t>
            </a:r>
            <a:r>
              <a:rPr lang="en-US" altLang="ko-KR" dirty="0"/>
              <a:t>GPU </a:t>
            </a:r>
            <a:r>
              <a:rPr lang="ko-KR" altLang="en-US" dirty="0"/>
              <a:t>가속과 </a:t>
            </a:r>
            <a:r>
              <a:rPr lang="en-US" altLang="ko-KR" dirty="0"/>
              <a:t>Gradient </a:t>
            </a:r>
            <a:r>
              <a:rPr lang="ko-KR" altLang="en-US" dirty="0"/>
              <a:t>계산을 자동으로 할 수 있는 것에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32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예제로 </a:t>
            </a:r>
            <a:r>
              <a:rPr lang="en-US" altLang="ko-KR" dirty="0"/>
              <a:t>2 layer </a:t>
            </a:r>
            <a:r>
              <a:rPr lang="en-US" altLang="ko-KR" dirty="0" err="1"/>
              <a:t>ReLU</a:t>
            </a:r>
            <a:r>
              <a:rPr lang="ko-KR" altLang="en-US" dirty="0"/>
              <a:t> 를 들음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440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코드에선 </a:t>
            </a:r>
            <a:r>
              <a:rPr lang="ko-KR" altLang="en-US" dirty="0" err="1"/>
              <a:t>빠져있지만</a:t>
            </a:r>
            <a:r>
              <a:rPr lang="en-US" altLang="ko-KR" dirty="0"/>
              <a:t>, </a:t>
            </a:r>
            <a:r>
              <a:rPr lang="en-US" altLang="ko-KR" dirty="0" err="1"/>
              <a:t>Numpy</a:t>
            </a:r>
            <a:r>
              <a:rPr lang="ko-KR" altLang="en-US" dirty="0"/>
              <a:t>와 </a:t>
            </a:r>
            <a:r>
              <a:rPr lang="en-US" altLang="ko-KR" dirty="0" err="1"/>
              <a:t>tensorflow</a:t>
            </a:r>
            <a:r>
              <a:rPr lang="ko-KR" altLang="en-US" dirty="0"/>
              <a:t>를 </a:t>
            </a:r>
            <a:r>
              <a:rPr lang="en-US" altLang="ko-KR" dirty="0"/>
              <a:t>import </a:t>
            </a:r>
            <a:r>
              <a:rPr lang="ko-KR" altLang="en-US" dirty="0" err="1"/>
              <a:t>해줘야함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912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r>
              <a:rPr lang="ko-KR" altLang="en-US" dirty="0"/>
              <a:t>은 크게 </a:t>
            </a:r>
            <a:r>
              <a:rPr lang="en-US" altLang="ko-KR" dirty="0"/>
              <a:t>2</a:t>
            </a:r>
            <a:r>
              <a:rPr lang="ko-KR" altLang="en-US" dirty="0"/>
              <a:t>단계로 </a:t>
            </a:r>
            <a:r>
              <a:rPr lang="en-US" altLang="ko-KR" dirty="0"/>
              <a:t>, Computational graph </a:t>
            </a:r>
            <a:r>
              <a:rPr lang="ko-KR" altLang="en-US" dirty="0"/>
              <a:t>를 정의하는 단계와 </a:t>
            </a:r>
            <a:r>
              <a:rPr lang="en-US" altLang="ko-KR" dirty="0"/>
              <a:t>/ graph</a:t>
            </a:r>
            <a:r>
              <a:rPr lang="ko-KR" altLang="en-US" dirty="0"/>
              <a:t>를 여러 번 사용하는 단계로 정의할 </a:t>
            </a:r>
            <a:r>
              <a:rPr lang="ko-KR" altLang="en-US" dirty="0" err="1"/>
              <a:t>수있음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55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Graph</a:t>
            </a:r>
            <a:r>
              <a:rPr lang="ko-KR" altLang="en-US" dirty="0"/>
              <a:t>를 만들기 위해 </a:t>
            </a:r>
            <a:r>
              <a:rPr lang="en-US" altLang="ko-KR" dirty="0"/>
              <a:t>placeholder</a:t>
            </a:r>
            <a:r>
              <a:rPr lang="ko-KR" altLang="en-US" dirty="0"/>
              <a:t>를 통해서 각 </a:t>
            </a:r>
            <a:r>
              <a:rPr lang="en-US" altLang="ko-KR" dirty="0"/>
              <a:t>input / weight / target</a:t>
            </a:r>
            <a:r>
              <a:rPr lang="ko-KR" altLang="en-US" dirty="0"/>
              <a:t> 를 생성함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종류는 각각 </a:t>
            </a:r>
            <a:r>
              <a:rPr lang="en-US" altLang="ko-KR" dirty="0"/>
              <a:t>graph</a:t>
            </a:r>
            <a:r>
              <a:rPr lang="ko-KR" altLang="en-US" dirty="0"/>
              <a:t>의</a:t>
            </a:r>
            <a:r>
              <a:rPr lang="en-US" altLang="ko-KR" dirty="0"/>
              <a:t> input node</a:t>
            </a:r>
            <a:r>
              <a:rPr lang="ko-KR" altLang="en-US" dirty="0"/>
              <a:t>가 됨 </a:t>
            </a:r>
            <a:r>
              <a:rPr lang="en-US" altLang="ko-KR" dirty="0"/>
              <a:t>data</a:t>
            </a:r>
            <a:r>
              <a:rPr lang="ko-KR" altLang="en-US" dirty="0"/>
              <a:t>는 이 </a:t>
            </a:r>
            <a:r>
              <a:rPr lang="en-US" altLang="ko-KR" dirty="0"/>
              <a:t>node</a:t>
            </a:r>
            <a:r>
              <a:rPr lang="ko-KR" altLang="en-US" dirty="0"/>
              <a:t>를 통해 </a:t>
            </a:r>
            <a:r>
              <a:rPr lang="en-US" altLang="ko-KR" dirty="0"/>
              <a:t>graph</a:t>
            </a:r>
            <a:r>
              <a:rPr lang="ko-KR" altLang="en-US" dirty="0"/>
              <a:t>를 통과함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62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Forward pass </a:t>
            </a:r>
            <a:r>
              <a:rPr lang="ko-KR" altLang="en-US" dirty="0"/>
              <a:t>에선 </a:t>
            </a:r>
            <a:r>
              <a:rPr lang="en-US" altLang="ko-KR" dirty="0"/>
              <a:t>y</a:t>
            </a:r>
            <a:r>
              <a:rPr lang="ko-KR" altLang="en-US" dirty="0"/>
              <a:t>와 </a:t>
            </a:r>
            <a:r>
              <a:rPr lang="en-US" altLang="ko-KR" dirty="0"/>
              <a:t>loss </a:t>
            </a:r>
            <a:r>
              <a:rPr lang="ko-KR" altLang="en-US" dirty="0"/>
              <a:t>를 구하기 위해 </a:t>
            </a:r>
            <a:r>
              <a:rPr lang="en-US" altLang="ko-KR" dirty="0"/>
              <a:t>prediction</a:t>
            </a:r>
            <a:r>
              <a:rPr lang="ko-KR" altLang="en-US" dirty="0"/>
              <a:t>을 계산하고</a:t>
            </a:r>
            <a:r>
              <a:rPr lang="en-US" altLang="ko-KR" dirty="0"/>
              <a:t>. </a:t>
            </a:r>
            <a:r>
              <a:rPr lang="ko-KR" altLang="en-US" dirty="0"/>
              <a:t>위의 계산결과가 여기서 어떠한 일을 하지는 않음</a:t>
            </a:r>
            <a:endParaRPr lang="en-US" altLang="ko-KR" dirty="0"/>
          </a:p>
          <a:p>
            <a:r>
              <a:rPr lang="en-US" altLang="ko-KR" dirty="0"/>
              <a:t>Loss</a:t>
            </a:r>
            <a:r>
              <a:rPr lang="ko-KR" altLang="en-US" dirty="0"/>
              <a:t>도 간단하게 유클리드 거리만 구함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이 단계는 </a:t>
            </a:r>
            <a:r>
              <a:rPr lang="en-US" altLang="ko-KR" dirty="0"/>
              <a:t>graph</a:t>
            </a:r>
            <a:r>
              <a:rPr lang="ko-KR" altLang="en-US" dirty="0"/>
              <a:t>를 만들기 위한 단계일 뿐임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84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Gradients </a:t>
            </a:r>
            <a:r>
              <a:rPr lang="ko-KR" altLang="en-US" dirty="0"/>
              <a:t>를 통해 </a:t>
            </a:r>
            <a:r>
              <a:rPr lang="en-US" altLang="ko-KR" dirty="0"/>
              <a:t>w1 / w2</a:t>
            </a:r>
            <a:r>
              <a:rPr lang="ko-KR" altLang="en-US" dirty="0"/>
              <a:t> </a:t>
            </a:r>
            <a:r>
              <a:rPr lang="en-US" altLang="ko-KR" dirty="0"/>
              <a:t>gradient</a:t>
            </a:r>
            <a:r>
              <a:rPr lang="ko-KR" altLang="en-US" dirty="0"/>
              <a:t>를 계산함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300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Graph</a:t>
            </a:r>
            <a:r>
              <a:rPr lang="ko-KR" altLang="en-US" dirty="0"/>
              <a:t>를 모두 만들었으면</a:t>
            </a:r>
            <a:r>
              <a:rPr lang="en-US" altLang="ko-KR" dirty="0"/>
              <a:t>, Session </a:t>
            </a:r>
            <a:r>
              <a:rPr lang="ko-KR" altLang="en-US" dirty="0"/>
              <a:t>을 통해 </a:t>
            </a:r>
            <a:r>
              <a:rPr lang="en-US" altLang="ko-KR" dirty="0"/>
              <a:t>graph</a:t>
            </a:r>
            <a:r>
              <a:rPr lang="ko-KR" altLang="en-US" dirty="0"/>
              <a:t>를 실행 시킬 </a:t>
            </a:r>
            <a:r>
              <a:rPr lang="ko-KR" altLang="en-US" dirty="0" err="1"/>
              <a:t>수있음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261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계산을 위해 </a:t>
            </a:r>
            <a:r>
              <a:rPr lang="en-US" altLang="ko-KR" dirty="0" err="1"/>
              <a:t>numpy</a:t>
            </a:r>
            <a:r>
              <a:rPr lang="en-US" altLang="ko-KR" dirty="0"/>
              <a:t> array</a:t>
            </a:r>
            <a:r>
              <a:rPr lang="ko-KR" altLang="en-US" dirty="0"/>
              <a:t>를 만들고</a:t>
            </a:r>
            <a:r>
              <a:rPr lang="en-US" altLang="ko-KR" dirty="0"/>
              <a:t>, placeholder</a:t>
            </a:r>
            <a:r>
              <a:rPr lang="ko-KR" altLang="en-US" dirty="0"/>
              <a:t>를 통해 생성한 데이터를 </a:t>
            </a:r>
            <a:r>
              <a:rPr lang="ko-KR" altLang="en-US" dirty="0" err="1"/>
              <a:t>넣어줌</a:t>
            </a:r>
            <a:r>
              <a:rPr lang="en-US" altLang="ko-KR" dirty="0"/>
              <a:t>. </a:t>
            </a:r>
            <a:r>
              <a:rPr lang="ko-KR" altLang="en-US" dirty="0"/>
              <a:t>여기에 실제 </a:t>
            </a:r>
            <a:r>
              <a:rPr lang="en-US" altLang="ko-KR" dirty="0"/>
              <a:t>data</a:t>
            </a:r>
            <a:r>
              <a:rPr lang="ko-KR" altLang="en-US" dirty="0"/>
              <a:t>를 넣으면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95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돌아가는 </a:t>
            </a:r>
            <a:r>
              <a:rPr lang="en-US" altLang="ko-KR" dirty="0"/>
              <a:t>graph // </a:t>
            </a:r>
            <a:r>
              <a:rPr lang="ko-KR" altLang="en-US" dirty="0"/>
              <a:t>실제</a:t>
            </a:r>
            <a:r>
              <a:rPr lang="en-US" altLang="ko-KR" dirty="0"/>
              <a:t> </a:t>
            </a:r>
            <a:r>
              <a:rPr lang="ko-KR" altLang="en-US" dirty="0"/>
              <a:t>그래프를 통해 얻을 수 있는 결과를 할당함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7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Lecture 7</a:t>
            </a:r>
            <a:r>
              <a:rPr lang="ko-KR" altLang="en-US" dirty="0"/>
              <a:t>에서 진행한 </a:t>
            </a:r>
            <a:r>
              <a:rPr lang="en-US" altLang="ko-KR" dirty="0"/>
              <a:t>Deep Learning Model </a:t>
            </a:r>
            <a:r>
              <a:rPr lang="ko-KR" altLang="en-US" dirty="0"/>
              <a:t>용 </a:t>
            </a:r>
            <a:r>
              <a:rPr lang="en-US" altLang="ko-KR" dirty="0"/>
              <a:t>Fancier optimization algorithms </a:t>
            </a:r>
            <a:r>
              <a:rPr lang="ko-KR" altLang="en-US" dirty="0"/>
              <a:t>설명 </a:t>
            </a:r>
            <a:r>
              <a:rPr lang="en-US" altLang="ko-KR" dirty="0"/>
              <a:t>(</a:t>
            </a:r>
            <a:r>
              <a:rPr lang="en-US" altLang="ko-KR" dirty="0" err="1"/>
              <a:t>SGD+momentum</a:t>
            </a:r>
            <a:r>
              <a:rPr lang="en-US" altLang="ko-KR" dirty="0"/>
              <a:t> / </a:t>
            </a:r>
            <a:r>
              <a:rPr lang="en-US" altLang="ko-KR" dirty="0" err="1"/>
              <a:t>Nesterov</a:t>
            </a:r>
            <a:r>
              <a:rPr lang="en-US" altLang="ko-KR" dirty="0"/>
              <a:t> / </a:t>
            </a:r>
            <a:r>
              <a:rPr lang="en-US" altLang="ko-KR" dirty="0" err="1"/>
              <a:t>RMSProp</a:t>
            </a:r>
            <a:r>
              <a:rPr lang="en-US" altLang="ko-KR" dirty="0"/>
              <a:t> / Adam </a:t>
            </a:r>
            <a:r>
              <a:rPr lang="ko-KR" altLang="en-US" dirty="0"/>
              <a:t>등 의 기법 사용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이는 </a:t>
            </a:r>
            <a:r>
              <a:rPr lang="en-US" altLang="ko-KR" dirty="0"/>
              <a:t>Network Converge </a:t>
            </a:r>
            <a:r>
              <a:rPr lang="ko-KR" altLang="en-US" dirty="0"/>
              <a:t>를 좀 더 빠르게 </a:t>
            </a:r>
            <a:r>
              <a:rPr lang="ko-KR" altLang="en-US" dirty="0" err="1"/>
              <a:t>해줌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44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</a:t>
            </a:r>
            <a:r>
              <a:rPr lang="ko-KR" altLang="en-US" dirty="0"/>
              <a:t>을 원할 시</a:t>
            </a:r>
            <a:r>
              <a:rPr lang="en-US" altLang="ko-KR" dirty="0"/>
              <a:t>, out</a:t>
            </a:r>
            <a:r>
              <a:rPr lang="ko-KR" altLang="en-US" dirty="0"/>
              <a:t>을 </a:t>
            </a:r>
            <a:r>
              <a:rPr lang="ko-KR" altLang="en-US" dirty="0" err="1"/>
              <a:t>정의시킬</a:t>
            </a:r>
            <a:r>
              <a:rPr lang="ko-KR" altLang="en-US" dirty="0"/>
              <a:t>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96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</a:t>
            </a:r>
            <a:r>
              <a:rPr lang="ko-KR" altLang="en-US" dirty="0" err="1"/>
              <a:t>계산다마</a:t>
            </a:r>
            <a:r>
              <a:rPr lang="ko-KR" altLang="en-US" dirty="0"/>
              <a:t> </a:t>
            </a:r>
            <a:r>
              <a:rPr lang="en-US" altLang="ko-KR" dirty="0"/>
              <a:t>run</a:t>
            </a:r>
            <a:r>
              <a:rPr lang="ko-KR" altLang="en-US" dirty="0"/>
              <a:t>을 </a:t>
            </a:r>
            <a:r>
              <a:rPr lang="ko-KR" altLang="en-US" dirty="0" err="1"/>
              <a:t>호출함하여</a:t>
            </a:r>
            <a:r>
              <a:rPr lang="ko-KR" altLang="en-US" dirty="0"/>
              <a:t> </a:t>
            </a:r>
            <a:r>
              <a:rPr lang="en-US" altLang="ko-KR" dirty="0"/>
              <a:t>gradient </a:t>
            </a:r>
            <a:r>
              <a:rPr lang="ko-KR" altLang="en-US" dirty="0"/>
              <a:t>와 </a:t>
            </a:r>
            <a:r>
              <a:rPr lang="en-US" altLang="ko-KR" dirty="0"/>
              <a:t>weigh</a:t>
            </a:r>
            <a:r>
              <a:rPr lang="ko-KR" altLang="en-US" dirty="0"/>
              <a:t>를 </a:t>
            </a:r>
            <a:r>
              <a:rPr lang="en-US" altLang="ko-KR" dirty="0"/>
              <a:t>update</a:t>
            </a:r>
            <a:r>
              <a:rPr lang="ko-KR" altLang="en-US" dirty="0"/>
              <a:t>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문제는 여기서 </a:t>
            </a:r>
            <a:r>
              <a:rPr lang="en-US" altLang="ko-KR" dirty="0" err="1"/>
              <a:t>numpy</a:t>
            </a:r>
            <a:r>
              <a:rPr lang="en-US" altLang="ko-KR" dirty="0"/>
              <a:t> array (CPU)</a:t>
            </a:r>
            <a:r>
              <a:rPr lang="ko-KR" altLang="en-US" dirty="0"/>
              <a:t>와 </a:t>
            </a:r>
            <a:r>
              <a:rPr lang="en-US" altLang="ko-KR" dirty="0"/>
              <a:t>gradient (GPU) </a:t>
            </a:r>
            <a:r>
              <a:rPr lang="ko-KR" altLang="en-US" dirty="0"/>
              <a:t>는 처리 주체가 다르므로 매 </a:t>
            </a:r>
            <a:r>
              <a:rPr lang="en-US" altLang="ko-KR" dirty="0"/>
              <a:t>step </a:t>
            </a:r>
            <a:r>
              <a:rPr lang="ko-KR" altLang="en-US" dirty="0"/>
              <a:t>마다 </a:t>
            </a:r>
            <a:r>
              <a:rPr lang="en-US" altLang="ko-KR" dirty="0"/>
              <a:t>CPU / GPU </a:t>
            </a:r>
            <a:r>
              <a:rPr lang="ko-KR" altLang="en-US" dirty="0"/>
              <a:t>가 같이 </a:t>
            </a:r>
            <a:r>
              <a:rPr lang="en-US" altLang="ko-KR" dirty="0"/>
              <a:t>update</a:t>
            </a:r>
            <a:r>
              <a:rPr lang="ko-KR" altLang="en-US" dirty="0"/>
              <a:t>해야함</a:t>
            </a:r>
            <a:endParaRPr lang="en-US" altLang="ko-KR" dirty="0"/>
          </a:p>
          <a:p>
            <a:r>
              <a:rPr lang="en-US" altLang="ko-KR" dirty="0"/>
              <a:t>-&gt; CPU GPU Bottleneck </a:t>
            </a:r>
            <a:r>
              <a:rPr lang="ko-KR" altLang="en-US" dirty="0"/>
              <a:t>의 위험이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278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대한 솔루션으로</a:t>
            </a:r>
            <a:r>
              <a:rPr lang="en-US" altLang="ko-KR" dirty="0"/>
              <a:t>,Variable</a:t>
            </a:r>
            <a:r>
              <a:rPr lang="ko-KR" altLang="en-US" dirty="0"/>
              <a:t>로 바꿈으로써 해결할 순 있으나 </a:t>
            </a:r>
            <a:r>
              <a:rPr lang="en-US" altLang="ko-KR" dirty="0"/>
              <a:t>initialize </a:t>
            </a:r>
            <a:r>
              <a:rPr lang="ko-KR" altLang="en-US" dirty="0"/>
              <a:t>시점 문제가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464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Assign</a:t>
            </a:r>
            <a:r>
              <a:rPr lang="ko-KR" altLang="en-US" dirty="0"/>
              <a:t> </a:t>
            </a:r>
            <a:r>
              <a:rPr lang="en-US" altLang="ko-KR" dirty="0"/>
              <a:t>operation</a:t>
            </a:r>
            <a:r>
              <a:rPr lang="ko-KR" altLang="en-US" dirty="0"/>
              <a:t>을 통해 </a:t>
            </a:r>
            <a:r>
              <a:rPr lang="en-US" altLang="ko-KR" dirty="0"/>
              <a:t>update </a:t>
            </a:r>
            <a:r>
              <a:rPr lang="ko-KR" altLang="en-US" dirty="0"/>
              <a:t>주기를 </a:t>
            </a:r>
            <a:r>
              <a:rPr lang="en-US" altLang="ko-KR" dirty="0"/>
              <a:t>graph </a:t>
            </a:r>
            <a:r>
              <a:rPr lang="ko-KR" altLang="en-US" dirty="0"/>
              <a:t>안에서 설정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74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Initializer</a:t>
            </a:r>
            <a:r>
              <a:rPr lang="ko-KR" altLang="en-US" dirty="0"/>
              <a:t> 를 통해 그래프를 돌릴 때 </a:t>
            </a:r>
            <a:r>
              <a:rPr lang="en-US" altLang="ko-KR" dirty="0"/>
              <a:t>w1 / w2</a:t>
            </a:r>
            <a:r>
              <a:rPr lang="ko-KR" altLang="en-US" dirty="0"/>
              <a:t>를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train</a:t>
            </a:r>
            <a:r>
              <a:rPr lang="ko-KR" altLang="en-US" dirty="0"/>
              <a:t>을 위해 여러 번 돌림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344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생길수있는</a:t>
            </a:r>
            <a:r>
              <a:rPr lang="ko-KR" altLang="en-US" dirty="0"/>
              <a:t> 문제 </a:t>
            </a:r>
            <a:r>
              <a:rPr lang="en-US" altLang="ko-KR" dirty="0"/>
              <a:t>: Loss</a:t>
            </a:r>
            <a:r>
              <a:rPr lang="ko-KR" altLang="en-US" dirty="0"/>
              <a:t>가 떨어지지 않고</a:t>
            </a:r>
            <a:r>
              <a:rPr lang="en-US" altLang="ko-KR" dirty="0"/>
              <a:t>, Assign</a:t>
            </a:r>
            <a:r>
              <a:rPr lang="ko-KR" altLang="en-US" dirty="0"/>
              <a:t>이 실제로 실행 </a:t>
            </a:r>
            <a:r>
              <a:rPr lang="ko-KR" altLang="en-US" dirty="0" err="1"/>
              <a:t>안되는거</a:t>
            </a:r>
            <a:r>
              <a:rPr lang="ko-KR" altLang="en-US" dirty="0"/>
              <a:t> 같음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학생의 가설은 </a:t>
            </a:r>
            <a:r>
              <a:rPr lang="en-US" altLang="ko-KR" dirty="0"/>
              <a:t>graph </a:t>
            </a:r>
            <a:r>
              <a:rPr lang="ko-KR" altLang="en-US" dirty="0" err="1"/>
              <a:t>호출시</a:t>
            </a:r>
            <a:r>
              <a:rPr lang="ko-KR" altLang="en-US" dirty="0"/>
              <a:t> 매번 </a:t>
            </a:r>
            <a:r>
              <a:rPr lang="en-US" altLang="ko-KR" dirty="0"/>
              <a:t>w</a:t>
            </a:r>
            <a:r>
              <a:rPr lang="ko-KR" altLang="en-US" dirty="0"/>
              <a:t>가  </a:t>
            </a:r>
            <a:r>
              <a:rPr lang="en-US" altLang="ko-KR" dirty="0"/>
              <a:t>re-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되면 저렇게 되지 않을까</a:t>
            </a:r>
            <a:r>
              <a:rPr lang="en-US" altLang="ko-KR" dirty="0"/>
              <a:t>?)</a:t>
            </a:r>
          </a:p>
          <a:p>
            <a:endParaRPr lang="en-US" altLang="ko-KR" dirty="0"/>
          </a:p>
          <a:p>
            <a:r>
              <a:rPr lang="ko-KR" altLang="en-US" dirty="0"/>
              <a:t>답은 </a:t>
            </a:r>
            <a:r>
              <a:rPr lang="en-US" altLang="ko-KR" dirty="0"/>
              <a:t>new_w1 / new_w2</a:t>
            </a:r>
            <a:r>
              <a:rPr lang="ko-KR" altLang="en-US" dirty="0"/>
              <a:t>의 동작을 명시적으로 </a:t>
            </a:r>
            <a:r>
              <a:rPr lang="ko-KR" altLang="en-US" dirty="0" err="1"/>
              <a:t>해놓을</a:t>
            </a:r>
            <a:r>
              <a:rPr lang="ko-KR" altLang="en-US" dirty="0"/>
              <a:t> 필요가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509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Group </a:t>
            </a:r>
            <a:r>
              <a:rPr lang="ko-KR" altLang="en-US" dirty="0"/>
              <a:t>함수를 통해서 묶어서 업데이트 해야함</a:t>
            </a:r>
            <a:endParaRPr lang="en-US" altLang="ko-KR" dirty="0"/>
          </a:p>
          <a:p>
            <a:r>
              <a:rPr lang="ko-KR" altLang="en-US" dirty="0"/>
              <a:t>그래프가 </a:t>
            </a:r>
            <a:r>
              <a:rPr lang="en-US" altLang="ko-KR" dirty="0"/>
              <a:t>Dummy node</a:t>
            </a:r>
            <a:r>
              <a:rPr lang="ko-KR" altLang="en-US" dirty="0"/>
              <a:t>를 계산하라고 </a:t>
            </a:r>
            <a:r>
              <a:rPr lang="ko-KR" altLang="en-US" dirty="0" err="1"/>
              <a:t>시켜야함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이경우 </a:t>
            </a:r>
            <a:r>
              <a:rPr lang="en-US" altLang="ko-KR" dirty="0"/>
              <a:t>GPU / CPU </a:t>
            </a:r>
            <a:r>
              <a:rPr lang="ko-KR" altLang="en-US" dirty="0"/>
              <a:t>점유율을 많이 </a:t>
            </a:r>
            <a:r>
              <a:rPr lang="ko-KR" altLang="en-US" dirty="0" err="1"/>
              <a:t>잡아먹게됨</a:t>
            </a:r>
            <a:endParaRPr lang="en-US" altLang="ko-KR" dirty="0"/>
          </a:p>
          <a:p>
            <a:r>
              <a:rPr lang="en-US" altLang="ko-KR" dirty="0"/>
              <a:t>Q) X / Y</a:t>
            </a:r>
            <a:r>
              <a:rPr lang="ko-KR" altLang="en-US" dirty="0"/>
              <a:t>를 그래프에 넣지 않은 이유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A)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처럼 생각하고</a:t>
            </a:r>
            <a:r>
              <a:rPr lang="en-US" altLang="ko-KR" dirty="0"/>
              <a:t>, </a:t>
            </a:r>
            <a:r>
              <a:rPr lang="ko-KR" altLang="en-US" dirty="0"/>
              <a:t>매 </a:t>
            </a:r>
            <a:r>
              <a:rPr lang="en-US" altLang="ko-KR" dirty="0"/>
              <a:t>iteration </a:t>
            </a:r>
            <a:r>
              <a:rPr lang="ko-KR" altLang="en-US" dirty="0"/>
              <a:t>마다 같은  </a:t>
            </a:r>
            <a:r>
              <a:rPr lang="en-US" altLang="ko-KR" dirty="0"/>
              <a:t>X / Y </a:t>
            </a:r>
            <a:r>
              <a:rPr lang="ko-KR" altLang="en-US" dirty="0"/>
              <a:t>를 재사용 했음 </a:t>
            </a:r>
            <a:br>
              <a:rPr lang="en-US" altLang="ko-KR" dirty="0"/>
            </a:br>
            <a:r>
              <a:rPr lang="ko-KR" altLang="en-US" dirty="0"/>
              <a:t>실제 </a:t>
            </a:r>
            <a:r>
              <a:rPr lang="ko-KR" altLang="en-US" dirty="0" err="1"/>
              <a:t>활용시</a:t>
            </a:r>
            <a:r>
              <a:rPr lang="ko-KR" altLang="en-US" dirty="0"/>
              <a:t> </a:t>
            </a:r>
            <a:r>
              <a:rPr lang="en-US" altLang="ko-KR" dirty="0"/>
              <a:t>X/Y</a:t>
            </a:r>
            <a:r>
              <a:rPr lang="ko-KR" altLang="en-US" dirty="0"/>
              <a:t>는 데이터의 </a:t>
            </a:r>
            <a:r>
              <a:rPr lang="en-US" altLang="ko-KR" dirty="0"/>
              <a:t>minibatch </a:t>
            </a:r>
            <a:r>
              <a:rPr lang="ko-KR" altLang="en-US" dirty="0"/>
              <a:t>로 쓰임 </a:t>
            </a:r>
            <a:r>
              <a:rPr lang="en-US" altLang="ko-KR" dirty="0"/>
              <a:t>(mini</a:t>
            </a:r>
            <a:r>
              <a:rPr lang="ko-KR" altLang="en-US" dirty="0"/>
              <a:t> </a:t>
            </a:r>
            <a:r>
              <a:rPr lang="en-US" altLang="ko-KR" dirty="0"/>
              <a:t>batch</a:t>
            </a:r>
            <a:r>
              <a:rPr lang="ko-KR" altLang="en-US" dirty="0"/>
              <a:t>는 최적화 시간에 배움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32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 / weight </a:t>
            </a:r>
            <a:r>
              <a:rPr lang="ko-KR" altLang="en-US" dirty="0"/>
              <a:t>를 계산하는데 최적화를 해주는 </a:t>
            </a:r>
            <a:r>
              <a:rPr lang="en-US" altLang="ko-KR" dirty="0"/>
              <a:t>optimizer </a:t>
            </a:r>
            <a:r>
              <a:rPr lang="ko-KR" altLang="en-US" dirty="0"/>
              <a:t>를 사용할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55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Loss</a:t>
            </a:r>
            <a:r>
              <a:rPr lang="ko-KR" altLang="en-US" dirty="0"/>
              <a:t>의 경우</a:t>
            </a:r>
            <a:r>
              <a:rPr lang="en-US" altLang="ko-KR" dirty="0"/>
              <a:t>, predefine </a:t>
            </a:r>
            <a:r>
              <a:rPr lang="ko-KR" altLang="en-US" dirty="0"/>
              <a:t>된 </a:t>
            </a:r>
            <a:r>
              <a:rPr lang="en-US" altLang="ko-KR" dirty="0"/>
              <a:t>loss</a:t>
            </a:r>
            <a:r>
              <a:rPr lang="ko-KR" altLang="en-US" dirty="0"/>
              <a:t>를 사용할 수도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5894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Xavier initializer object</a:t>
            </a:r>
            <a:r>
              <a:rPr lang="ko-KR" altLang="en-US" dirty="0"/>
              <a:t>를 통해서 </a:t>
            </a:r>
            <a:r>
              <a:rPr lang="en-US" altLang="ko-KR" dirty="0"/>
              <a:t>Layer</a:t>
            </a:r>
            <a:r>
              <a:rPr lang="ko-KR" altLang="en-US" dirty="0"/>
              <a:t>화 하는 예시를 </a:t>
            </a:r>
            <a:r>
              <a:rPr lang="ko-KR" altLang="en-US" dirty="0" err="1"/>
              <a:t>들어줌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Weight </a:t>
            </a:r>
            <a:r>
              <a:rPr lang="ko-KR" altLang="en-US" dirty="0"/>
              <a:t>와 </a:t>
            </a:r>
            <a:r>
              <a:rPr lang="en-US" altLang="ko-KR" dirty="0" err="1"/>
              <a:t>Gradiant</a:t>
            </a:r>
            <a:r>
              <a:rPr lang="en-US" altLang="ko-KR" dirty="0"/>
              <a:t> </a:t>
            </a:r>
            <a:r>
              <a:rPr lang="ko-KR" altLang="en-US" dirty="0"/>
              <a:t>등을 자동으로 </a:t>
            </a:r>
            <a:r>
              <a:rPr lang="ko-KR" altLang="en-US" dirty="0" err="1"/>
              <a:t>셋팅해</a:t>
            </a:r>
            <a:r>
              <a:rPr lang="ko-KR" altLang="en-US" dirty="0"/>
              <a:t> 줄 수 있음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88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저스틴 존슨의 컴퓨터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3836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en-US" altLang="ko-KR" dirty="0"/>
              <a:t>Layer </a:t>
            </a:r>
            <a:r>
              <a:rPr lang="ko-KR" altLang="en-US" dirty="0"/>
              <a:t>의 예제로 자주 쓰이는 </a:t>
            </a:r>
            <a:r>
              <a:rPr lang="en-US" altLang="ko-KR" dirty="0"/>
              <a:t>High Level Wrapper </a:t>
            </a:r>
            <a:r>
              <a:rPr lang="ko-KR" altLang="en-US" dirty="0"/>
              <a:t>로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r>
              <a:rPr lang="en-US" altLang="ko-KR" dirty="0"/>
              <a:t>Computational Graph </a:t>
            </a:r>
            <a:r>
              <a:rPr lang="ko-KR" altLang="en-US" dirty="0"/>
              <a:t>생성을 매우 쉽게 </a:t>
            </a:r>
            <a:r>
              <a:rPr lang="ko-KR" altLang="en-US" dirty="0" err="1"/>
              <a:t>만들어줌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221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Model </a:t>
            </a:r>
            <a:r>
              <a:rPr lang="ko-KR" altLang="en-US" dirty="0"/>
              <a:t>정의를 </a:t>
            </a:r>
            <a:r>
              <a:rPr lang="en-US" altLang="ko-KR" dirty="0"/>
              <a:t>Layer </a:t>
            </a:r>
            <a:r>
              <a:rPr lang="ko-KR" altLang="en-US" dirty="0"/>
              <a:t>정의하는 것 처럼 할 수 있게 만듦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32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r>
              <a:rPr lang="ko-KR" altLang="en-US" dirty="0"/>
              <a:t>도 간단히 정의할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4593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정의한 </a:t>
            </a:r>
            <a:r>
              <a:rPr lang="en-US" altLang="ko-KR" dirty="0"/>
              <a:t>Model</a:t>
            </a:r>
            <a:r>
              <a:rPr lang="ko-KR" altLang="en-US" dirty="0"/>
              <a:t>을 </a:t>
            </a:r>
            <a:r>
              <a:rPr lang="en-US" altLang="ko-KR" dirty="0"/>
              <a:t>Loss function</a:t>
            </a:r>
            <a:r>
              <a:rPr lang="ko-KR" altLang="en-US" dirty="0"/>
              <a:t>을 정의해줌과 동시에 </a:t>
            </a:r>
            <a:r>
              <a:rPr lang="en-US" altLang="ko-KR" dirty="0"/>
              <a:t>build </a:t>
            </a:r>
            <a:r>
              <a:rPr lang="ko-KR" altLang="en-US" dirty="0"/>
              <a:t>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23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Training </a:t>
            </a:r>
            <a:r>
              <a:rPr lang="ko-KR" altLang="en-US" dirty="0"/>
              <a:t>과정을 </a:t>
            </a:r>
            <a:r>
              <a:rPr lang="en-US" altLang="ko-KR" dirty="0"/>
              <a:t>fit </a:t>
            </a:r>
            <a:r>
              <a:rPr lang="ko-KR" altLang="en-US" dirty="0" err="1"/>
              <a:t>한줄로</a:t>
            </a:r>
            <a:r>
              <a:rPr lang="ko-KR" altLang="en-US" dirty="0"/>
              <a:t> 완성 시킬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0952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Training Process</a:t>
            </a:r>
            <a:r>
              <a:rPr lang="ko-KR" altLang="en-US" dirty="0"/>
              <a:t>나</a:t>
            </a:r>
            <a:r>
              <a:rPr lang="en-US" altLang="ko-KR" dirty="0"/>
              <a:t>, Loss </a:t>
            </a:r>
            <a:r>
              <a:rPr lang="ko-KR" altLang="en-US" dirty="0"/>
              <a:t>기록 </a:t>
            </a:r>
            <a:r>
              <a:rPr lang="en-US" altLang="ko-KR" dirty="0"/>
              <a:t>/  Graph </a:t>
            </a:r>
            <a:r>
              <a:rPr lang="ko-KR" altLang="en-US" dirty="0"/>
              <a:t>확인 등을 할 </a:t>
            </a:r>
            <a:r>
              <a:rPr lang="ko-KR" altLang="en-US" dirty="0" err="1"/>
              <a:t>수있는</a:t>
            </a:r>
            <a:r>
              <a:rPr lang="ko-KR" altLang="en-US" dirty="0"/>
              <a:t> 좋은 </a:t>
            </a:r>
            <a:r>
              <a:rPr lang="en-US" altLang="ko-KR" dirty="0"/>
              <a:t>Visualization Tool</a:t>
            </a:r>
            <a:r>
              <a:rPr lang="ko-KR" altLang="en-US" dirty="0"/>
              <a:t>로 </a:t>
            </a:r>
            <a:r>
              <a:rPr lang="en-US" altLang="ko-KR" dirty="0" err="1"/>
              <a:t>TensorBoard</a:t>
            </a:r>
            <a:r>
              <a:rPr lang="ko-KR" altLang="en-US" dirty="0"/>
              <a:t>를 소개함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895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나아가면 각 </a:t>
            </a:r>
            <a:r>
              <a:rPr lang="en-US" altLang="ko-KR" dirty="0"/>
              <a:t>Network</a:t>
            </a:r>
            <a:r>
              <a:rPr lang="ko-KR" altLang="en-US" dirty="0"/>
              <a:t>의 일부를 각 </a:t>
            </a:r>
            <a:r>
              <a:rPr lang="en-US" altLang="ko-KR" dirty="0"/>
              <a:t>Machine</a:t>
            </a:r>
            <a:r>
              <a:rPr lang="ko-KR" altLang="en-US" dirty="0"/>
              <a:t>에 할당하여 </a:t>
            </a:r>
            <a:r>
              <a:rPr lang="ko-KR" altLang="en-US" dirty="0" err="1"/>
              <a:t>계산시킬</a:t>
            </a:r>
            <a:r>
              <a:rPr lang="ko-KR" altLang="en-US" dirty="0"/>
              <a:t>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517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의 원형인 </a:t>
            </a:r>
            <a:r>
              <a:rPr lang="en-US" altLang="ko-KR" dirty="0"/>
              <a:t>Theano </a:t>
            </a:r>
            <a:r>
              <a:rPr lang="ko-KR" altLang="en-US" dirty="0"/>
              <a:t>를 잠깐 언급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몬트리얼</a:t>
            </a:r>
            <a:r>
              <a:rPr lang="ko-KR" altLang="en-US" dirty="0"/>
              <a:t> 대학에서 최초로 만듦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1219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전반적인 구조가 </a:t>
            </a:r>
            <a:r>
              <a:rPr lang="en-US" altLang="ko-KR" dirty="0" err="1"/>
              <a:t>Tensorflow</a:t>
            </a:r>
            <a:r>
              <a:rPr lang="ko-KR" altLang="en-US" dirty="0"/>
              <a:t>의 원형인 만큼  </a:t>
            </a:r>
            <a:r>
              <a:rPr lang="en-US" altLang="ko-KR" dirty="0" err="1"/>
              <a:t>Tensorflow</a:t>
            </a:r>
            <a:r>
              <a:rPr lang="ko-KR" altLang="en-US" dirty="0"/>
              <a:t>와 유사함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3579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종류</a:t>
            </a:r>
            <a:r>
              <a:rPr lang="en-US" altLang="ko-KR" dirty="0"/>
              <a:t> Layer</a:t>
            </a:r>
            <a:r>
              <a:rPr lang="ko-KR" altLang="en-US" dirty="0"/>
              <a:t>로  </a:t>
            </a:r>
            <a:r>
              <a:rPr lang="en-US" altLang="ko-KR" dirty="0"/>
              <a:t>Abstraction Level</a:t>
            </a:r>
            <a:r>
              <a:rPr lang="ko-KR" altLang="en-US" dirty="0"/>
              <a:t>이 이루어짐</a:t>
            </a:r>
            <a:endParaRPr lang="en-US" altLang="ko-KR" dirty="0"/>
          </a:p>
          <a:p>
            <a:r>
              <a:rPr lang="en-US" altLang="ko-KR" dirty="0"/>
              <a:t>Tensor : Imperative </a:t>
            </a:r>
            <a:r>
              <a:rPr lang="en-US" altLang="ko-KR" dirty="0" err="1"/>
              <a:t>Numpy</a:t>
            </a:r>
            <a:r>
              <a:rPr lang="en-US" altLang="ko-KR" dirty="0"/>
              <a:t> data Array (</a:t>
            </a:r>
            <a:r>
              <a:rPr lang="en-US" altLang="ko-KR" dirty="0" err="1"/>
              <a:t>ndarray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딥러닝에</a:t>
            </a:r>
            <a:r>
              <a:rPr lang="ko-KR" altLang="en-US" dirty="0"/>
              <a:t> </a:t>
            </a:r>
            <a:r>
              <a:rPr lang="ko-KR" altLang="en-US" dirty="0" err="1"/>
              <a:t>관련되서</a:t>
            </a:r>
            <a:r>
              <a:rPr lang="ko-KR" altLang="en-US" dirty="0"/>
              <a:t> 아무것도 모르는 데이터 </a:t>
            </a:r>
            <a:r>
              <a:rPr lang="en-US" altLang="ko-KR" dirty="0"/>
              <a:t>-&gt; </a:t>
            </a:r>
            <a:r>
              <a:rPr lang="ko-KR" altLang="en-US" dirty="0"/>
              <a:t>하지만 </a:t>
            </a:r>
            <a:r>
              <a:rPr lang="en-US" altLang="ko-KR" dirty="0"/>
              <a:t>GPU </a:t>
            </a:r>
            <a:r>
              <a:rPr lang="ko-KR" altLang="en-US" dirty="0"/>
              <a:t>위에서 </a:t>
            </a:r>
            <a:r>
              <a:rPr lang="ko-KR" altLang="en-US" dirty="0" err="1"/>
              <a:t>돌아감</a:t>
            </a:r>
            <a:endParaRPr lang="en-US" altLang="ko-KR" dirty="0"/>
          </a:p>
          <a:p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에서는 이 </a:t>
            </a:r>
            <a:r>
              <a:rPr lang="en-US" altLang="ko-KR" dirty="0"/>
              <a:t>Tensor</a:t>
            </a:r>
            <a:r>
              <a:rPr lang="ko-KR" altLang="en-US" dirty="0"/>
              <a:t>를 </a:t>
            </a:r>
            <a:r>
              <a:rPr lang="en-US" altLang="ko-KR" dirty="0"/>
              <a:t>Computational graph </a:t>
            </a:r>
            <a:r>
              <a:rPr lang="ko-KR" altLang="en-US" dirty="0"/>
              <a:t>를 만들기 위한 </a:t>
            </a:r>
            <a:r>
              <a:rPr lang="en-US" altLang="ko-KR" dirty="0"/>
              <a:t>Computational graph</a:t>
            </a:r>
            <a:r>
              <a:rPr lang="ko-KR" altLang="en-US" dirty="0"/>
              <a:t>의 </a:t>
            </a:r>
            <a:r>
              <a:rPr lang="en-US" altLang="ko-KR" dirty="0"/>
              <a:t>node </a:t>
            </a:r>
            <a:r>
              <a:rPr lang="ko-KR" altLang="en-US" dirty="0"/>
              <a:t>로 사용하여 </a:t>
            </a:r>
            <a:r>
              <a:rPr lang="en-US" altLang="ko-KR" dirty="0"/>
              <a:t>gradient </a:t>
            </a:r>
            <a:r>
              <a:rPr lang="ko-KR" altLang="en-US" dirty="0"/>
              <a:t>계산을 할 수 있게 </a:t>
            </a:r>
            <a:r>
              <a:rPr lang="ko-KR" altLang="en-US" dirty="0" err="1"/>
              <a:t>해줌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6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시퀀셜</a:t>
            </a:r>
            <a:r>
              <a:rPr lang="ko-KR" altLang="en-US" dirty="0"/>
              <a:t> 구조 </a:t>
            </a:r>
            <a:r>
              <a:rPr lang="en-US" altLang="ko-KR" dirty="0"/>
              <a:t>CPU </a:t>
            </a:r>
            <a:r>
              <a:rPr lang="ko-KR" altLang="en-US" dirty="0"/>
              <a:t>보다 병렬구조인 </a:t>
            </a:r>
            <a:r>
              <a:rPr lang="en-US" altLang="ko-KR" dirty="0"/>
              <a:t>GPU</a:t>
            </a:r>
            <a:r>
              <a:rPr lang="ko-KR" altLang="en-US" dirty="0"/>
              <a:t>가 빠름을 알려주는 예시 중 하나로 매트릭스로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21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ko-KR" altLang="en-US" dirty="0" err="1"/>
              <a:t>비교시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Tensor</a:t>
            </a:r>
            <a:r>
              <a:rPr lang="ko-KR" altLang="en-US" dirty="0"/>
              <a:t>와 </a:t>
            </a:r>
            <a:r>
              <a:rPr lang="en-US" altLang="ko-KR" dirty="0" err="1"/>
              <a:t>Numpy</a:t>
            </a:r>
            <a:r>
              <a:rPr lang="en-US" altLang="ko-KR" dirty="0"/>
              <a:t> array</a:t>
            </a:r>
          </a:p>
          <a:p>
            <a:r>
              <a:rPr lang="en-US" altLang="ko-KR" dirty="0"/>
              <a:t>--</a:t>
            </a:r>
          </a:p>
          <a:p>
            <a:r>
              <a:rPr lang="en-US" altLang="ko-KR" dirty="0"/>
              <a:t>Variable</a:t>
            </a:r>
            <a:r>
              <a:rPr lang="ko-KR" altLang="en-US" dirty="0"/>
              <a:t>과 </a:t>
            </a:r>
            <a:r>
              <a:rPr lang="en-US" altLang="ko-KR" dirty="0"/>
              <a:t>Tensor / variable / placeholder </a:t>
            </a:r>
            <a:r>
              <a:rPr lang="ko-KR" altLang="en-US" dirty="0"/>
              <a:t>등 </a:t>
            </a:r>
            <a:r>
              <a:rPr lang="en-US" altLang="ko-KR" dirty="0"/>
              <a:t>(Computational graph</a:t>
            </a:r>
            <a:r>
              <a:rPr lang="ko-KR" altLang="en-US" dirty="0"/>
              <a:t>의 모든 종류의 </a:t>
            </a:r>
            <a:r>
              <a:rPr lang="en-US" altLang="ko-KR" dirty="0"/>
              <a:t>node </a:t>
            </a:r>
            <a:r>
              <a:rPr lang="ko-KR" altLang="en-US" dirty="0"/>
              <a:t>에 해당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--</a:t>
            </a:r>
          </a:p>
          <a:p>
            <a:r>
              <a:rPr lang="en-US" altLang="ko-KR" dirty="0"/>
              <a:t>Module </a:t>
            </a:r>
            <a:r>
              <a:rPr lang="ko-KR" altLang="en-US" dirty="0"/>
              <a:t>과 </a:t>
            </a:r>
            <a:r>
              <a:rPr lang="en-US" altLang="ko-KR" dirty="0" err="1"/>
              <a:t>tf.layer</a:t>
            </a:r>
            <a:r>
              <a:rPr lang="en-US" altLang="ko-KR" dirty="0"/>
              <a:t> / </a:t>
            </a:r>
            <a:r>
              <a:rPr lang="en-US" altLang="ko-KR" dirty="0" err="1"/>
              <a:t>TFSlim</a:t>
            </a:r>
            <a:r>
              <a:rPr lang="en-US" altLang="ko-KR" dirty="0"/>
              <a:t> / </a:t>
            </a:r>
            <a:r>
              <a:rPr lang="en-US" altLang="ko-KR" dirty="0" err="1"/>
              <a:t>TFLearn</a:t>
            </a:r>
            <a:r>
              <a:rPr lang="en-US" altLang="ko-KR" dirty="0"/>
              <a:t> </a:t>
            </a:r>
            <a:r>
              <a:rPr lang="ko-KR" altLang="en-US" dirty="0"/>
              <a:t>등과 대응함 </a:t>
            </a:r>
            <a:r>
              <a:rPr lang="en-US" altLang="ko-KR" dirty="0"/>
              <a:t>(Higher level</a:t>
            </a:r>
            <a:r>
              <a:rPr lang="ko-KR" altLang="en-US" dirty="0"/>
              <a:t> </a:t>
            </a:r>
            <a:r>
              <a:rPr lang="en-US" altLang="ko-KR" dirty="0"/>
              <a:t>frameworks </a:t>
            </a:r>
            <a:r>
              <a:rPr lang="ko-KR" altLang="en-US" dirty="0"/>
              <a:t>에 해당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고로</a:t>
            </a:r>
            <a:r>
              <a:rPr lang="en-US" altLang="ko-KR" dirty="0"/>
              <a:t> high level abstraction </a:t>
            </a:r>
            <a:r>
              <a:rPr lang="ko-KR" altLang="en-US" dirty="0"/>
              <a:t>이 같이 들어가므로 괜찮다 생각하는 </a:t>
            </a:r>
            <a:r>
              <a:rPr lang="en-US" altLang="ko-KR" dirty="0" err="1"/>
              <a:t>nnmodule</a:t>
            </a:r>
            <a:r>
              <a:rPr lang="ko-KR" altLang="en-US" dirty="0"/>
              <a:t>만 불러오면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65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코드에서는 </a:t>
            </a:r>
            <a:r>
              <a:rPr lang="en-US" altLang="ko-KR" dirty="0" err="1"/>
              <a:t>pytorch</a:t>
            </a:r>
            <a:r>
              <a:rPr lang="en-US" altLang="ko-KR" dirty="0"/>
              <a:t> tensor </a:t>
            </a:r>
            <a:r>
              <a:rPr lang="ko-KR" altLang="en-US" dirty="0"/>
              <a:t>만 사용해서 </a:t>
            </a:r>
            <a:r>
              <a:rPr lang="en-US" altLang="ko-KR" dirty="0"/>
              <a:t>2 layer network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만들었는데</a:t>
            </a:r>
            <a:r>
              <a:rPr lang="en-US" altLang="ko-KR" dirty="0"/>
              <a:t>, </a:t>
            </a:r>
            <a:r>
              <a:rPr lang="ko-KR" altLang="en-US" dirty="0"/>
              <a:t>여기서 주목할 점은 </a:t>
            </a:r>
            <a:r>
              <a:rPr lang="en-US" altLang="ko-KR" dirty="0" err="1"/>
              <a:t>numpy</a:t>
            </a:r>
            <a:r>
              <a:rPr lang="ko-KR" altLang="en-US" dirty="0"/>
              <a:t>를 </a:t>
            </a:r>
            <a:r>
              <a:rPr lang="en-US" altLang="ko-KR" dirty="0"/>
              <a:t>import</a:t>
            </a:r>
            <a:r>
              <a:rPr lang="ko-KR" altLang="en-US" dirty="0"/>
              <a:t>할 필요가 없어짐</a:t>
            </a:r>
            <a:r>
              <a:rPr lang="en-US" altLang="ko-KR" dirty="0"/>
              <a:t>, Tensor</a:t>
            </a:r>
            <a:r>
              <a:rPr lang="ko-KR" altLang="en-US" dirty="0"/>
              <a:t>가 그 기능을 지원함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2030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 코드는 </a:t>
            </a:r>
            <a:r>
              <a:rPr lang="en-US" altLang="ko-KR" dirty="0"/>
              <a:t>Assignment 1</a:t>
            </a:r>
            <a:r>
              <a:rPr lang="ko-KR" altLang="en-US" dirty="0"/>
              <a:t>때 </a:t>
            </a:r>
            <a:r>
              <a:rPr lang="en-US" altLang="ko-KR" dirty="0" err="1"/>
              <a:t>numpy</a:t>
            </a:r>
            <a:r>
              <a:rPr lang="ko-KR" altLang="en-US" dirty="0"/>
              <a:t>로 구성한 </a:t>
            </a:r>
            <a:r>
              <a:rPr lang="en-US" altLang="ko-KR" dirty="0"/>
              <a:t>2 Layer 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888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Forward pass </a:t>
            </a:r>
            <a:r>
              <a:rPr lang="ko-KR" altLang="en-US" dirty="0"/>
              <a:t>를 위해 계산식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7296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명시적으로 </a:t>
            </a:r>
            <a:r>
              <a:rPr lang="en-US" altLang="ko-KR" dirty="0"/>
              <a:t>Backward pass</a:t>
            </a:r>
            <a:r>
              <a:rPr lang="ko-KR" altLang="en-US" dirty="0"/>
              <a:t>를 보기 위해 </a:t>
            </a:r>
            <a:r>
              <a:rPr lang="en-US" altLang="ko-KR" dirty="0"/>
              <a:t>Homework </a:t>
            </a:r>
            <a:r>
              <a:rPr lang="ko-KR" altLang="en-US" dirty="0"/>
              <a:t>때와 같이 </a:t>
            </a:r>
            <a:r>
              <a:rPr lang="en-US" altLang="ko-KR" dirty="0"/>
              <a:t>manually </a:t>
            </a:r>
            <a:r>
              <a:rPr lang="ko-KR" altLang="en-US" dirty="0"/>
              <a:t>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2642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Learning rate</a:t>
            </a:r>
            <a:r>
              <a:rPr lang="ko-KR" altLang="en-US" dirty="0"/>
              <a:t>와 계산된 </a:t>
            </a:r>
            <a:r>
              <a:rPr lang="en-US" altLang="ko-KR" dirty="0"/>
              <a:t>Gradient</a:t>
            </a:r>
            <a:r>
              <a:rPr lang="ko-KR" altLang="en-US" dirty="0"/>
              <a:t>를 이용하여 </a:t>
            </a:r>
            <a:r>
              <a:rPr lang="en-US" altLang="ko-KR" dirty="0"/>
              <a:t>weight</a:t>
            </a:r>
            <a:r>
              <a:rPr lang="ko-KR" altLang="en-US" dirty="0"/>
              <a:t>를 계산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ko-KR" altLang="en-US" dirty="0"/>
              <a:t> </a:t>
            </a:r>
            <a:r>
              <a:rPr lang="en-US" altLang="ko-KR" dirty="0"/>
              <a:t>array</a:t>
            </a:r>
            <a:r>
              <a:rPr lang="ko-KR" altLang="en-US" dirty="0"/>
              <a:t>와 </a:t>
            </a:r>
            <a:r>
              <a:rPr lang="en-US" altLang="ko-KR" dirty="0" err="1"/>
              <a:t>pytorch</a:t>
            </a:r>
            <a:r>
              <a:rPr lang="en-US" altLang="ko-KR" dirty="0"/>
              <a:t> array</a:t>
            </a:r>
            <a:r>
              <a:rPr lang="ko-KR" altLang="en-US" dirty="0"/>
              <a:t> </a:t>
            </a:r>
            <a:r>
              <a:rPr lang="ko-KR" altLang="en-US" dirty="0" err="1"/>
              <a:t>다른점은</a:t>
            </a:r>
            <a:r>
              <a:rPr lang="ko-KR" altLang="en-US" dirty="0"/>
              <a:t> </a:t>
            </a:r>
            <a:r>
              <a:rPr lang="en-US" altLang="ko-KR" dirty="0"/>
              <a:t>GPU </a:t>
            </a:r>
            <a:r>
              <a:rPr lang="ko-KR" altLang="en-US" dirty="0"/>
              <a:t>위에서 동작이 가능함 </a:t>
            </a:r>
            <a:r>
              <a:rPr lang="en-US" altLang="ko-KR" dirty="0"/>
              <a:t>(</a:t>
            </a:r>
            <a:r>
              <a:rPr lang="ko-KR" altLang="en-US" dirty="0"/>
              <a:t>애초에 </a:t>
            </a:r>
            <a:r>
              <a:rPr lang="en-US" altLang="ko-KR" dirty="0" err="1"/>
              <a:t>numpy</a:t>
            </a:r>
            <a:r>
              <a:rPr lang="ko-KR" altLang="en-US" dirty="0"/>
              <a:t>기능을 넣어서 만들려고 </a:t>
            </a:r>
            <a:r>
              <a:rPr lang="ko-KR" altLang="en-US" dirty="0" err="1"/>
              <a:t>한게</a:t>
            </a:r>
            <a:r>
              <a:rPr lang="ko-KR" altLang="en-US" dirty="0"/>
              <a:t> </a:t>
            </a:r>
            <a:r>
              <a:rPr lang="en-US" altLang="ko-KR" dirty="0" err="1"/>
              <a:t>pytorch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756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GPU </a:t>
            </a:r>
            <a:r>
              <a:rPr lang="ko-KR" altLang="en-US" dirty="0"/>
              <a:t>사용시 </a:t>
            </a:r>
            <a:r>
              <a:rPr lang="en-US" altLang="ko-KR" dirty="0"/>
              <a:t>datatype</a:t>
            </a:r>
            <a:r>
              <a:rPr lang="ko-KR" altLang="en-US" dirty="0"/>
              <a:t>에 </a:t>
            </a:r>
            <a:r>
              <a:rPr lang="en-US" altLang="ko-KR" dirty="0"/>
              <a:t>casting </a:t>
            </a:r>
            <a:r>
              <a:rPr lang="ko-KR" altLang="en-US" dirty="0"/>
              <a:t>만 하면 됨</a:t>
            </a:r>
            <a:endParaRPr lang="en-US" altLang="ko-KR" dirty="0"/>
          </a:p>
          <a:p>
            <a:r>
              <a:rPr lang="en-US" altLang="ko-KR" dirty="0"/>
              <a:t>CPU : </a:t>
            </a:r>
            <a:r>
              <a:rPr lang="en-US" altLang="ko-KR" dirty="0" err="1"/>
              <a:t>torch.FloatTensor</a:t>
            </a:r>
            <a:endParaRPr lang="en-US" altLang="ko-KR" dirty="0"/>
          </a:p>
          <a:p>
            <a:r>
              <a:rPr lang="en-US" altLang="ko-KR" dirty="0"/>
              <a:t>GPU : </a:t>
            </a:r>
            <a:r>
              <a:rPr lang="en-US" altLang="ko-KR" dirty="0" err="1"/>
              <a:t>torch.cuda.FloatTensor</a:t>
            </a:r>
            <a:r>
              <a:rPr lang="en-US" altLang="ko-KR" dirty="0"/>
              <a:t> (Nvidia Only)</a:t>
            </a:r>
          </a:p>
          <a:p>
            <a:r>
              <a:rPr lang="ko-KR" altLang="en-US" dirty="0"/>
              <a:t>보다시피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 err="1"/>
              <a:t>Numpy</a:t>
            </a:r>
            <a:r>
              <a:rPr lang="en-US" altLang="ko-KR" dirty="0"/>
              <a:t> + GPU </a:t>
            </a:r>
            <a:r>
              <a:rPr lang="en-US" altLang="ko-KR" dirty="0" err="1"/>
              <a:t>func</a:t>
            </a:r>
            <a:r>
              <a:rPr lang="en-US" altLang="ko-KR" dirty="0"/>
              <a:t> </a:t>
            </a:r>
            <a:r>
              <a:rPr lang="ko-KR" altLang="en-US" dirty="0"/>
              <a:t>이라 </a:t>
            </a:r>
            <a:r>
              <a:rPr lang="ko-KR" altLang="en-US" dirty="0" err="1"/>
              <a:t>생각하면됨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58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ko-KR" altLang="en-US" dirty="0"/>
              <a:t>의 다음 </a:t>
            </a:r>
            <a:r>
              <a:rPr lang="en-US" altLang="ko-KR" dirty="0"/>
              <a:t>abstraction layer</a:t>
            </a:r>
            <a:r>
              <a:rPr lang="ko-KR" altLang="en-US" dirty="0"/>
              <a:t>는 </a:t>
            </a:r>
            <a:r>
              <a:rPr lang="en-US" altLang="ko-KR" dirty="0"/>
              <a:t>variable </a:t>
            </a:r>
            <a:r>
              <a:rPr lang="ko-KR" altLang="en-US" dirty="0"/>
              <a:t>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X </a:t>
            </a:r>
            <a:r>
              <a:rPr lang="ko-KR" altLang="en-US" dirty="0"/>
              <a:t>를 </a:t>
            </a:r>
            <a:r>
              <a:rPr lang="en-US" altLang="ko-KR" dirty="0" err="1"/>
              <a:t>variabl</a:t>
            </a:r>
            <a:r>
              <a:rPr lang="ko-KR" altLang="en-US" dirty="0"/>
              <a:t>로 </a:t>
            </a:r>
            <a:r>
              <a:rPr lang="ko-KR" altLang="en-US" dirty="0" err="1"/>
              <a:t>둘때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x.Data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Tensor ,</a:t>
            </a:r>
          </a:p>
          <a:p>
            <a:r>
              <a:rPr lang="en-US" altLang="ko-KR" dirty="0" err="1"/>
              <a:t>x.Grad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loss </a:t>
            </a:r>
            <a:r>
              <a:rPr lang="ko-KR" altLang="en-US" dirty="0"/>
              <a:t>의 </a:t>
            </a:r>
            <a:r>
              <a:rPr lang="en-US" altLang="ko-KR" dirty="0"/>
              <a:t>gradient </a:t>
            </a:r>
            <a:r>
              <a:rPr lang="ko-KR" altLang="en-US" dirty="0"/>
              <a:t>를 포함하는 </a:t>
            </a:r>
            <a:r>
              <a:rPr lang="en-US" altLang="ko-KR" dirty="0"/>
              <a:t>variable</a:t>
            </a:r>
          </a:p>
          <a:p>
            <a:r>
              <a:rPr lang="en-US" altLang="ko-KR" dirty="0" err="1"/>
              <a:t>x.grad.data</a:t>
            </a:r>
            <a:r>
              <a:rPr lang="ko-KR" altLang="en-US" dirty="0"/>
              <a:t>는 실제 </a:t>
            </a:r>
            <a:r>
              <a:rPr lang="en-US" altLang="ko-KR" dirty="0" err="1"/>
              <a:t>gradien</a:t>
            </a:r>
            <a:r>
              <a:rPr lang="ko-KR" altLang="en-US" dirty="0"/>
              <a:t>를 가지는 </a:t>
            </a:r>
            <a:r>
              <a:rPr lang="en-US" altLang="ko-KR" dirty="0"/>
              <a:t>tensor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3089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Variable</a:t>
            </a:r>
            <a:r>
              <a:rPr lang="ko-KR" altLang="en-US" dirty="0"/>
              <a:t> 안에 </a:t>
            </a:r>
            <a:r>
              <a:rPr lang="en-US" altLang="ko-KR" dirty="0"/>
              <a:t>Tensor </a:t>
            </a:r>
            <a:r>
              <a:rPr lang="ko-KR" altLang="en-US" dirty="0"/>
              <a:t>내용이 포함되는 만큼 같은 </a:t>
            </a:r>
            <a:r>
              <a:rPr lang="en-US" altLang="ko-KR" dirty="0"/>
              <a:t>API </a:t>
            </a:r>
            <a:r>
              <a:rPr lang="ko-KR" altLang="en-US" dirty="0"/>
              <a:t>를 사용함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실제로는 </a:t>
            </a:r>
            <a:r>
              <a:rPr lang="en-US" altLang="ko-KR" dirty="0"/>
              <a:t>Tensor layer</a:t>
            </a:r>
            <a:r>
              <a:rPr lang="ko-KR" altLang="en-US" dirty="0"/>
              <a:t>만 사용해도 동작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Variable</a:t>
            </a:r>
            <a:r>
              <a:rPr lang="ko-KR" altLang="en-US" dirty="0"/>
              <a:t>은 실제 </a:t>
            </a:r>
            <a:r>
              <a:rPr lang="en-US" altLang="ko-KR" dirty="0"/>
              <a:t>computational graph</a:t>
            </a:r>
            <a:r>
              <a:rPr lang="ko-KR" altLang="en-US" dirty="0"/>
              <a:t>를 직접 </a:t>
            </a:r>
            <a:r>
              <a:rPr lang="ko-KR" altLang="en-US" dirty="0" err="1"/>
              <a:t>만들때나</a:t>
            </a:r>
            <a:r>
              <a:rPr lang="ko-KR" altLang="en-US" dirty="0"/>
              <a:t> 사용하면 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8271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 </a:t>
            </a:r>
            <a:r>
              <a:rPr lang="ko-KR" altLang="en-US" dirty="0"/>
              <a:t>계산을 </a:t>
            </a:r>
            <a:r>
              <a:rPr lang="ko-KR" altLang="en-US" dirty="0" err="1"/>
              <a:t>원할시</a:t>
            </a:r>
            <a:r>
              <a:rPr lang="ko-KR" altLang="en-US" dirty="0"/>
              <a:t> </a:t>
            </a:r>
            <a:r>
              <a:rPr lang="en-US" altLang="ko-KR" dirty="0"/>
              <a:t>flag </a:t>
            </a:r>
            <a:r>
              <a:rPr lang="ko-KR" altLang="en-US" dirty="0"/>
              <a:t>설정만으로 계산된 데이터를 받아올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32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CUDA / OPENCL </a:t>
            </a:r>
            <a:r>
              <a:rPr lang="ko-KR" altLang="en-US" dirty="0"/>
              <a:t>비교 자료 찾으면 올리기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8345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Tensor layer</a:t>
            </a:r>
            <a:r>
              <a:rPr lang="ko-KR" altLang="en-US" dirty="0"/>
              <a:t>와 동일하게 코드가 </a:t>
            </a:r>
            <a:r>
              <a:rPr lang="ko-KR" altLang="en-US" dirty="0" err="1"/>
              <a:t>작성되있으나</a:t>
            </a:r>
            <a:r>
              <a:rPr lang="en-US" altLang="ko-KR" dirty="0"/>
              <a:t>, Variable</a:t>
            </a:r>
            <a:r>
              <a:rPr lang="ko-KR" altLang="en-US" dirty="0"/>
              <a:t>로 동작함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259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Tensor layer</a:t>
            </a:r>
            <a:r>
              <a:rPr lang="ko-KR" altLang="en-US" dirty="0"/>
              <a:t>와 동일하게 코드가 </a:t>
            </a:r>
            <a:r>
              <a:rPr lang="ko-KR" altLang="en-US" dirty="0" err="1"/>
              <a:t>작성되있으나</a:t>
            </a:r>
            <a:r>
              <a:rPr lang="en-US" altLang="ko-KR" dirty="0"/>
              <a:t>, Variable</a:t>
            </a:r>
            <a:r>
              <a:rPr lang="ko-KR" altLang="en-US" dirty="0"/>
              <a:t>로 동작함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876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Grad.data.zero</a:t>
            </a:r>
            <a:r>
              <a:rPr lang="ko-KR" altLang="en-US" dirty="0"/>
              <a:t>를 쓰는 이유는 </a:t>
            </a:r>
            <a:r>
              <a:rPr lang="en-US" altLang="ko-KR" dirty="0"/>
              <a:t>variable</a:t>
            </a:r>
            <a:r>
              <a:rPr lang="ko-KR" altLang="en-US" dirty="0"/>
              <a:t>이 </a:t>
            </a:r>
            <a:r>
              <a:rPr lang="en-US" altLang="ko-KR" dirty="0"/>
              <a:t>backpropagation </a:t>
            </a:r>
            <a:r>
              <a:rPr lang="ko-KR" altLang="en-US" dirty="0"/>
              <a:t>도중 </a:t>
            </a:r>
            <a:r>
              <a:rPr lang="en-US" altLang="ko-KR" dirty="0"/>
              <a:t>gradient </a:t>
            </a:r>
            <a:r>
              <a:rPr lang="ko-KR" altLang="en-US" dirty="0"/>
              <a:t>누적이 되는데</a:t>
            </a:r>
            <a:r>
              <a:rPr lang="en-US" altLang="ko-KR" dirty="0"/>
              <a:t>, </a:t>
            </a:r>
            <a:r>
              <a:rPr lang="ko-KR" altLang="en-US" dirty="0"/>
              <a:t>이전 계산들이 영향이 끼치지 않게 </a:t>
            </a:r>
            <a:r>
              <a:rPr lang="en-US" altLang="ko-KR" dirty="0"/>
              <a:t>zero</a:t>
            </a:r>
            <a:r>
              <a:rPr lang="ko-KR" altLang="en-US" dirty="0"/>
              <a:t>로 </a:t>
            </a:r>
            <a:r>
              <a:rPr lang="ko-KR" altLang="en-US" dirty="0" err="1"/>
              <a:t>바꿔줌</a:t>
            </a:r>
            <a:endParaRPr lang="en-US" altLang="ko-KR" dirty="0"/>
          </a:p>
          <a:p>
            <a:r>
              <a:rPr lang="en-US" altLang="ko-KR" dirty="0"/>
              <a:t>W1</a:t>
            </a:r>
            <a:r>
              <a:rPr lang="ko-KR" altLang="en-US" dirty="0"/>
              <a:t>과 </a:t>
            </a:r>
            <a:r>
              <a:rPr lang="en-US" altLang="ko-KR" dirty="0"/>
              <a:t>w2</a:t>
            </a:r>
            <a:r>
              <a:rPr lang="ko-KR" altLang="en-US" dirty="0"/>
              <a:t>의 값을 찾기 위해 </a:t>
            </a:r>
            <a:r>
              <a:rPr lang="en-US" altLang="ko-KR" dirty="0" err="1"/>
              <a:t>Loss.backward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0603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</a:t>
            </a:r>
            <a:r>
              <a:rPr lang="en-US" altLang="ko-KR" dirty="0"/>
              <a:t>learning rate</a:t>
            </a:r>
            <a:r>
              <a:rPr lang="ko-KR" altLang="en-US" dirty="0"/>
              <a:t>와 </a:t>
            </a:r>
            <a:r>
              <a:rPr lang="en-US" altLang="ko-KR" dirty="0"/>
              <a:t>gradient </a:t>
            </a:r>
            <a:r>
              <a:rPr lang="ko-KR" altLang="en-US" dirty="0"/>
              <a:t>를 이용하여 </a:t>
            </a:r>
            <a:r>
              <a:rPr lang="en-US" altLang="ko-KR" dirty="0"/>
              <a:t>weight </a:t>
            </a:r>
            <a:r>
              <a:rPr lang="ko-KR" altLang="en-US" dirty="0"/>
              <a:t>업데이트함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과 같은 과정에 </a:t>
            </a:r>
            <a:r>
              <a:rPr lang="en-US" altLang="ko-KR" dirty="0"/>
              <a:t>gradient </a:t>
            </a:r>
            <a:r>
              <a:rPr lang="ko-KR" altLang="en-US" dirty="0"/>
              <a:t>계산만 덤으로 들어옴</a:t>
            </a:r>
            <a:endParaRPr lang="en-US" altLang="ko-KR" dirty="0"/>
          </a:p>
          <a:p>
            <a:r>
              <a:rPr lang="en-US" altLang="ko-KR" dirty="0" err="1"/>
              <a:t>Tensorflow</a:t>
            </a:r>
            <a:r>
              <a:rPr lang="ko-KR" altLang="en-US" dirty="0"/>
              <a:t>와 차이점은 </a:t>
            </a:r>
            <a:r>
              <a:rPr lang="en-US" altLang="ko-KR" dirty="0"/>
              <a:t>tensor</a:t>
            </a:r>
            <a:r>
              <a:rPr lang="ko-KR" altLang="en-US" dirty="0"/>
              <a:t>는 </a:t>
            </a:r>
            <a:r>
              <a:rPr lang="en-US" altLang="ko-KR" dirty="0"/>
              <a:t>graph</a:t>
            </a:r>
            <a:r>
              <a:rPr lang="ko-KR" altLang="en-US" dirty="0"/>
              <a:t>를 명시적으로 만들어 </a:t>
            </a:r>
            <a:r>
              <a:rPr lang="ko-KR" altLang="en-US" dirty="0" err="1"/>
              <a:t>나가야하지만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Pytorch</a:t>
            </a:r>
            <a:r>
              <a:rPr lang="ko-KR" altLang="en-US" dirty="0"/>
              <a:t>에서는 매번 </a:t>
            </a:r>
            <a:r>
              <a:rPr lang="en-US" altLang="ko-KR" dirty="0"/>
              <a:t>forward pass</a:t>
            </a:r>
            <a:r>
              <a:rPr lang="ko-KR" altLang="en-US" dirty="0"/>
              <a:t>에서 새 </a:t>
            </a:r>
            <a:r>
              <a:rPr lang="en-US" altLang="ko-KR" dirty="0"/>
              <a:t>graph</a:t>
            </a:r>
            <a:r>
              <a:rPr lang="ko-KR" altLang="en-US" dirty="0"/>
              <a:t>를 </a:t>
            </a:r>
            <a:r>
              <a:rPr lang="ko-KR" altLang="en-US" dirty="0" err="1"/>
              <a:t>만들어나감</a:t>
            </a:r>
            <a:endParaRPr lang="en-US" altLang="ko-KR" dirty="0"/>
          </a:p>
          <a:p>
            <a:r>
              <a:rPr lang="ko-KR" altLang="en-US" dirty="0"/>
              <a:t>그래서 좀 더 빠르게 </a:t>
            </a:r>
            <a:r>
              <a:rPr lang="ko-KR" altLang="en-US" dirty="0" err="1"/>
              <a:t>만들수있음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079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en-US" altLang="ko-KR" dirty="0"/>
              <a:t>forward / backward</a:t>
            </a:r>
            <a:r>
              <a:rPr lang="ko-KR" altLang="en-US" dirty="0"/>
              <a:t>를 직접 설계할 수도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직접 만든 </a:t>
            </a:r>
            <a:r>
              <a:rPr lang="en-US" altLang="ko-KR" dirty="0" err="1"/>
              <a:t>autograd</a:t>
            </a:r>
            <a:r>
              <a:rPr lang="en-US" altLang="ko-KR" dirty="0"/>
              <a:t> function</a:t>
            </a:r>
            <a:r>
              <a:rPr lang="ko-KR" altLang="en-US" dirty="0"/>
              <a:t>을 </a:t>
            </a:r>
            <a:r>
              <a:rPr lang="en-US" altLang="ko-KR" dirty="0"/>
              <a:t>computational graph</a:t>
            </a:r>
            <a:r>
              <a:rPr lang="ko-KR" altLang="en-US" dirty="0"/>
              <a:t>에 반영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0003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예제에선 </a:t>
            </a:r>
            <a:r>
              <a:rPr lang="en-US" altLang="ko-KR" dirty="0" err="1"/>
              <a:t>ReLU</a:t>
            </a:r>
            <a:r>
              <a:rPr lang="ko-KR" altLang="en-US" dirty="0"/>
              <a:t>를 새로 만들어서 적용함</a:t>
            </a:r>
            <a:r>
              <a:rPr lang="en-US" altLang="ko-KR" dirty="0"/>
              <a:t> </a:t>
            </a:r>
            <a:r>
              <a:rPr lang="ko-KR" altLang="en-US" dirty="0" err="1"/>
              <a:t>이런식으로</a:t>
            </a:r>
            <a:r>
              <a:rPr lang="ko-KR" altLang="en-US" dirty="0"/>
              <a:t> 실제 </a:t>
            </a:r>
            <a:r>
              <a:rPr lang="en-US" altLang="ko-KR" dirty="0"/>
              <a:t>user</a:t>
            </a:r>
            <a:r>
              <a:rPr lang="ko-KR" altLang="en-US" dirty="0"/>
              <a:t>가 원하는 만큼 </a:t>
            </a:r>
            <a:r>
              <a:rPr lang="en-US" altLang="ko-KR" dirty="0"/>
              <a:t>implement </a:t>
            </a:r>
            <a:r>
              <a:rPr lang="ko-KR" altLang="en-US" dirty="0"/>
              <a:t>해서 적용할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13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Tensor</a:t>
            </a:r>
            <a:r>
              <a:rPr lang="ko-KR" altLang="en-US" dirty="0"/>
              <a:t>나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처럼 </a:t>
            </a:r>
            <a:r>
              <a:rPr lang="en-US" altLang="ko-KR" dirty="0"/>
              <a:t>High Level wrapper</a:t>
            </a:r>
            <a:r>
              <a:rPr lang="ko-KR" altLang="en-US" dirty="0"/>
              <a:t>를 </a:t>
            </a:r>
            <a:r>
              <a:rPr lang="ko-KR" altLang="en-US" dirty="0" err="1"/>
              <a:t>쓸수있음</a:t>
            </a:r>
            <a:endParaRPr lang="en-US" altLang="ko-KR" dirty="0"/>
          </a:p>
          <a:p>
            <a:r>
              <a:rPr lang="ko-KR" altLang="en-US" dirty="0"/>
              <a:t>여기서는 </a:t>
            </a:r>
            <a:r>
              <a:rPr lang="en-US" altLang="ko-KR" dirty="0" err="1"/>
              <a:t>pytorch.nn</a:t>
            </a:r>
            <a:r>
              <a:rPr lang="en-US" altLang="ko-KR" dirty="0"/>
              <a:t> package</a:t>
            </a:r>
            <a:r>
              <a:rPr lang="ko-KR" altLang="en-US" dirty="0"/>
              <a:t>를 예시로 들음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9265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ko-KR" altLang="en-US" dirty="0"/>
              <a:t> 예제처럼 </a:t>
            </a:r>
            <a:r>
              <a:rPr lang="en-US" altLang="ko-KR" dirty="0"/>
              <a:t>model</a:t>
            </a:r>
            <a:r>
              <a:rPr lang="ko-KR" altLang="en-US" dirty="0"/>
              <a:t>을 정의함 </a:t>
            </a:r>
            <a:r>
              <a:rPr lang="en-US" altLang="ko-KR" dirty="0"/>
              <a:t>package </a:t>
            </a:r>
            <a:r>
              <a:rPr lang="ko-KR" altLang="en-US" dirty="0"/>
              <a:t>내 일반적인 </a:t>
            </a:r>
            <a:r>
              <a:rPr lang="en-US" altLang="ko-KR" dirty="0"/>
              <a:t>loss function </a:t>
            </a:r>
            <a:r>
              <a:rPr lang="ko-KR" altLang="en-US" dirty="0"/>
              <a:t>도 적용되어 있어 사용할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9565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매 </a:t>
            </a:r>
            <a:r>
              <a:rPr lang="en-US" altLang="ko-KR" dirty="0"/>
              <a:t>iteration </a:t>
            </a:r>
            <a:r>
              <a:rPr lang="ko-KR" altLang="en-US" dirty="0"/>
              <a:t>마다  </a:t>
            </a:r>
            <a:r>
              <a:rPr lang="en-US" altLang="ko-KR" dirty="0"/>
              <a:t>data </a:t>
            </a:r>
            <a:r>
              <a:rPr lang="ko-KR" altLang="en-US" dirty="0"/>
              <a:t>를 가져와 </a:t>
            </a:r>
            <a:r>
              <a:rPr lang="en-US" altLang="ko-KR" dirty="0"/>
              <a:t>prediction / loss function </a:t>
            </a:r>
            <a:r>
              <a:rPr lang="ko-KR" altLang="en-US" dirty="0"/>
              <a:t>을 가져올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1793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Loss.backward</a:t>
            </a:r>
            <a:r>
              <a:rPr lang="en-US" altLang="ko-KR" dirty="0"/>
              <a:t> </a:t>
            </a:r>
            <a:r>
              <a:rPr lang="ko-KR" altLang="en-US" dirty="0"/>
              <a:t>를 통해 </a:t>
            </a:r>
            <a:r>
              <a:rPr lang="en-US" altLang="ko-KR" dirty="0"/>
              <a:t>gradient</a:t>
            </a:r>
            <a:r>
              <a:rPr lang="ko-KR" altLang="en-US" dirty="0"/>
              <a:t>를 모두 계산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8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Torch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1797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Model parameter </a:t>
            </a:r>
            <a:r>
              <a:rPr lang="ko-KR" altLang="en-US" dirty="0"/>
              <a:t>마다 </a:t>
            </a:r>
            <a:r>
              <a:rPr lang="en-US" altLang="ko-KR" dirty="0"/>
              <a:t>grad data</a:t>
            </a:r>
            <a:r>
              <a:rPr lang="ko-KR" altLang="en-US" dirty="0"/>
              <a:t>및 </a:t>
            </a:r>
            <a:r>
              <a:rPr lang="en-US" altLang="ko-KR" dirty="0"/>
              <a:t>learning rate</a:t>
            </a:r>
            <a:r>
              <a:rPr lang="ko-KR" altLang="en-US" dirty="0"/>
              <a:t>를 이용하여</a:t>
            </a:r>
            <a:r>
              <a:rPr lang="en-US" altLang="ko-KR" dirty="0"/>
              <a:t> model</a:t>
            </a:r>
            <a:r>
              <a:rPr lang="ko-KR" altLang="en-US" dirty="0"/>
              <a:t>을 </a:t>
            </a:r>
            <a:r>
              <a:rPr lang="en-US" altLang="ko-KR" dirty="0"/>
              <a:t>update</a:t>
            </a:r>
            <a:r>
              <a:rPr lang="ko-KR" altLang="en-US" dirty="0"/>
              <a:t>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016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또한 </a:t>
            </a:r>
            <a:r>
              <a:rPr lang="en-US" altLang="ko-KR" dirty="0"/>
              <a:t>optimization </a:t>
            </a:r>
            <a:r>
              <a:rPr lang="ko-KR" altLang="en-US" dirty="0"/>
              <a:t>기능을 제공함 예제에서는 </a:t>
            </a:r>
            <a:r>
              <a:rPr lang="en-US" altLang="ko-KR" dirty="0"/>
              <a:t>Adam</a:t>
            </a:r>
            <a:r>
              <a:rPr lang="ko-KR" altLang="en-US" dirty="0"/>
              <a:t>과 같은 </a:t>
            </a:r>
            <a:r>
              <a:rPr lang="en-US" altLang="ko-KR" dirty="0"/>
              <a:t>update rule</a:t>
            </a:r>
            <a:r>
              <a:rPr lang="ko-KR" altLang="en-US" dirty="0"/>
              <a:t>을 사용함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687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Optimizing </a:t>
            </a:r>
            <a:r>
              <a:rPr lang="ko-KR" altLang="en-US" dirty="0"/>
              <a:t>후에 </a:t>
            </a:r>
            <a:r>
              <a:rPr lang="en-US" altLang="ko-KR" dirty="0"/>
              <a:t>step</a:t>
            </a:r>
            <a:r>
              <a:rPr lang="ko-KR" altLang="en-US" dirty="0"/>
              <a:t>을 적용하여 </a:t>
            </a:r>
            <a:r>
              <a:rPr lang="en-US" altLang="ko-KR" dirty="0"/>
              <a:t>parameter</a:t>
            </a:r>
            <a:r>
              <a:rPr lang="ko-KR" altLang="en-US" dirty="0"/>
              <a:t>를 업데이트함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790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en-US" altLang="ko-KR" dirty="0"/>
              <a:t>NN</a:t>
            </a:r>
            <a:r>
              <a:rPr lang="ko-KR" altLang="en-US" dirty="0"/>
              <a:t>을 만들 수도 있음</a:t>
            </a:r>
            <a:r>
              <a:rPr lang="en-US" altLang="ko-KR" dirty="0"/>
              <a:t>. Module</a:t>
            </a:r>
            <a:r>
              <a:rPr lang="ko-KR" altLang="en-US" dirty="0"/>
              <a:t>이라는 </a:t>
            </a:r>
            <a:r>
              <a:rPr lang="en-US" altLang="ko-KR" dirty="0"/>
              <a:t>layer</a:t>
            </a:r>
            <a:r>
              <a:rPr lang="ko-KR" altLang="en-US" dirty="0"/>
              <a:t>로 만들어서 </a:t>
            </a:r>
            <a:r>
              <a:rPr lang="en-US" altLang="ko-KR" dirty="0"/>
              <a:t>input / output variable</a:t>
            </a:r>
            <a:r>
              <a:rPr lang="ko-KR" altLang="en-US" dirty="0"/>
              <a:t>만 주면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3174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만든 </a:t>
            </a:r>
            <a:r>
              <a:rPr lang="en-US" altLang="ko-KR" dirty="0"/>
              <a:t>model</a:t>
            </a:r>
            <a:r>
              <a:rPr lang="ko-KR" altLang="en-US" dirty="0"/>
              <a:t>을 </a:t>
            </a:r>
            <a:r>
              <a:rPr lang="en-US" altLang="ko-KR" dirty="0"/>
              <a:t>single module</a:t>
            </a:r>
            <a:r>
              <a:rPr lang="ko-KR" altLang="en-US" dirty="0"/>
              <a:t>로서 정의하면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560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Init</a:t>
            </a:r>
            <a:r>
              <a:rPr lang="ko-KR" altLang="en-US" dirty="0"/>
              <a:t> 때 </a:t>
            </a:r>
            <a:r>
              <a:rPr lang="en-US" altLang="ko-KR" dirty="0"/>
              <a:t>in / out </a:t>
            </a:r>
            <a:r>
              <a:rPr lang="ko-KR" altLang="en-US" dirty="0"/>
              <a:t>을 주지만</a:t>
            </a:r>
            <a:r>
              <a:rPr lang="en-US" altLang="ko-KR" dirty="0"/>
              <a:t>, module</a:t>
            </a:r>
            <a:r>
              <a:rPr lang="ko-KR" altLang="en-US" dirty="0"/>
              <a:t>을 포함시켜도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3375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NN </a:t>
            </a:r>
            <a:r>
              <a:rPr lang="ko-KR" altLang="en-US" dirty="0"/>
              <a:t>속에 각종 </a:t>
            </a:r>
            <a:r>
              <a:rPr lang="en-US" altLang="ko-KR" dirty="0" err="1"/>
              <a:t>functio</a:t>
            </a:r>
            <a:r>
              <a:rPr lang="ko-KR" altLang="en-US" dirty="0"/>
              <a:t>을 넣을 수 있는데</a:t>
            </a:r>
            <a:r>
              <a:rPr lang="en-US" altLang="ko-KR" dirty="0"/>
              <a:t>, </a:t>
            </a:r>
            <a:r>
              <a:rPr lang="ko-KR" altLang="en-US" dirty="0"/>
              <a:t>여기서는 </a:t>
            </a:r>
            <a:r>
              <a:rPr lang="en-US" altLang="ko-KR" dirty="0" err="1"/>
              <a:t>Autograd</a:t>
            </a:r>
            <a:r>
              <a:rPr lang="en-US" altLang="ko-KR" dirty="0"/>
              <a:t> </a:t>
            </a:r>
            <a:r>
              <a:rPr lang="ko-KR" altLang="en-US" dirty="0"/>
              <a:t>의 보조 기능으로서 </a:t>
            </a:r>
            <a:r>
              <a:rPr lang="en-US" altLang="ko-KR" dirty="0"/>
              <a:t>forward</a:t>
            </a:r>
            <a:r>
              <a:rPr lang="ko-KR" altLang="en-US" dirty="0"/>
              <a:t>를 새로 정의함 각 </a:t>
            </a:r>
            <a:r>
              <a:rPr lang="en-US" altLang="ko-KR" dirty="0"/>
              <a:t>input</a:t>
            </a:r>
            <a:r>
              <a:rPr lang="ko-KR" altLang="en-US" dirty="0"/>
              <a:t>은 </a:t>
            </a:r>
            <a:r>
              <a:rPr lang="en-US" altLang="ko-KR" dirty="0"/>
              <a:t>variable</a:t>
            </a:r>
            <a:r>
              <a:rPr lang="ko-KR" altLang="en-US" dirty="0"/>
              <a:t>로 </a:t>
            </a:r>
            <a:r>
              <a:rPr lang="ko-KR" altLang="en-US" dirty="0" err="1"/>
              <a:t>동작시키게함</a:t>
            </a:r>
            <a:endParaRPr lang="en-US" altLang="ko-KR" dirty="0"/>
          </a:p>
          <a:p>
            <a:r>
              <a:rPr lang="en-US" altLang="ko-KR" dirty="0"/>
              <a:t>Backward</a:t>
            </a:r>
            <a:r>
              <a:rPr lang="ko-KR" altLang="en-US" dirty="0"/>
              <a:t>는 </a:t>
            </a:r>
            <a:r>
              <a:rPr lang="en-US" altLang="ko-KR" dirty="0" err="1"/>
              <a:t>autogard</a:t>
            </a:r>
            <a:r>
              <a:rPr lang="ko-KR" altLang="en-US" dirty="0"/>
              <a:t> 로  다룸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802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아래 코드는 </a:t>
            </a:r>
            <a:r>
              <a:rPr lang="en-US" altLang="ko-KR" dirty="0"/>
              <a:t>train </a:t>
            </a:r>
            <a:r>
              <a:rPr lang="ko-KR" altLang="en-US" dirty="0"/>
              <a:t>과정인데</a:t>
            </a:r>
            <a:r>
              <a:rPr lang="en-US" altLang="ko-KR" dirty="0"/>
              <a:t>, </a:t>
            </a:r>
            <a:r>
              <a:rPr lang="ko-KR" altLang="en-US" dirty="0"/>
              <a:t>위의 </a:t>
            </a:r>
            <a:r>
              <a:rPr lang="en-US" altLang="ko-KR" dirty="0"/>
              <a:t>variable / optimization </a:t>
            </a:r>
            <a:r>
              <a:rPr lang="ko-KR" altLang="en-US" dirty="0"/>
              <a:t>설명때와 동일함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7625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  <a:r>
              <a:rPr lang="ko-KR" altLang="en-US" dirty="0"/>
              <a:t>을 불러올 때 </a:t>
            </a:r>
            <a:r>
              <a:rPr lang="en-US" altLang="ko-KR" dirty="0" err="1"/>
              <a:t>DataLoader</a:t>
            </a:r>
            <a:r>
              <a:rPr lang="ko-KR" altLang="en-US" dirty="0"/>
              <a:t>를 이용하여 불러올 수 있고</a:t>
            </a:r>
            <a:r>
              <a:rPr lang="en-US" altLang="ko-KR" dirty="0"/>
              <a:t> / </a:t>
            </a:r>
            <a:r>
              <a:rPr lang="en-US" altLang="ko-KR" dirty="0" err="1"/>
              <a:t>minibatching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multithreading </a:t>
            </a:r>
            <a:r>
              <a:rPr lang="ko-KR" altLang="en-US" dirty="0"/>
              <a:t>등에 </a:t>
            </a:r>
            <a:r>
              <a:rPr lang="ko-KR" altLang="en-US" dirty="0" err="1"/>
              <a:t>사용가능하게</a:t>
            </a:r>
            <a:r>
              <a:rPr lang="ko-KR" altLang="en-US" dirty="0"/>
              <a:t> 함</a:t>
            </a:r>
            <a:r>
              <a:rPr lang="en-US" altLang="ko-KR" dirty="0"/>
              <a:t>. Dataset </a:t>
            </a:r>
            <a:r>
              <a:rPr lang="ko-KR" altLang="en-US" dirty="0"/>
              <a:t>을 </a:t>
            </a:r>
            <a:r>
              <a:rPr lang="ko-KR" altLang="en-US" dirty="0" err="1"/>
              <a:t>불러올때</a:t>
            </a:r>
            <a:r>
              <a:rPr lang="ko-KR" altLang="en-US" dirty="0"/>
              <a:t> </a:t>
            </a:r>
            <a:r>
              <a:rPr lang="en-US" altLang="ko-KR" dirty="0" err="1"/>
              <a:t>TensorDataset</a:t>
            </a:r>
            <a:r>
              <a:rPr lang="en-US" altLang="ko-KR" dirty="0"/>
              <a:t> </a:t>
            </a:r>
            <a:r>
              <a:rPr lang="ko-KR" altLang="en-US" dirty="0"/>
              <a:t>자리에 </a:t>
            </a:r>
            <a:r>
              <a:rPr lang="ko-KR" altLang="en-US" dirty="0" err="1"/>
              <a:t>사용하면됨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2357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각자 다른 </a:t>
            </a:r>
            <a:r>
              <a:rPr lang="en-US" altLang="ko-KR" dirty="0"/>
              <a:t>Dataset</a:t>
            </a:r>
            <a:r>
              <a:rPr lang="ko-KR" altLang="en-US" dirty="0"/>
              <a:t>들을 </a:t>
            </a:r>
            <a:r>
              <a:rPr lang="en-US" altLang="ko-KR" dirty="0" err="1"/>
              <a:t>Dataloader</a:t>
            </a:r>
            <a:r>
              <a:rPr lang="ko-KR" altLang="en-US" dirty="0"/>
              <a:t>를 통해 </a:t>
            </a:r>
            <a:r>
              <a:rPr lang="en-US" altLang="ko-KR" dirty="0"/>
              <a:t>abstraction </a:t>
            </a:r>
            <a:r>
              <a:rPr lang="ko-KR" altLang="en-US" dirty="0"/>
              <a:t>하여 </a:t>
            </a:r>
            <a:r>
              <a:rPr lang="en-US" altLang="ko-KR" dirty="0"/>
              <a:t>iteration </a:t>
            </a:r>
            <a:r>
              <a:rPr lang="ko-KR" altLang="en-US" dirty="0"/>
              <a:t>마다 </a:t>
            </a:r>
            <a:r>
              <a:rPr lang="en-US" altLang="ko-KR" dirty="0"/>
              <a:t>minibatch</a:t>
            </a:r>
            <a:r>
              <a:rPr lang="ko-KR" altLang="en-US" dirty="0"/>
              <a:t>를 시켜서 </a:t>
            </a:r>
            <a:r>
              <a:rPr lang="en-US" altLang="ko-KR" dirty="0"/>
              <a:t>tensor </a:t>
            </a:r>
            <a:r>
              <a:rPr lang="ko-KR" altLang="en-US" dirty="0"/>
              <a:t>처럼 만들어 줄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23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Torch </a:t>
            </a:r>
            <a:r>
              <a:rPr lang="ko-KR" altLang="en-US" dirty="0"/>
              <a:t>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3862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Justin </a:t>
            </a:r>
            <a:r>
              <a:rPr lang="en-US" altLang="ko-KR" dirty="0" err="1"/>
              <a:t>johnson</a:t>
            </a:r>
            <a:r>
              <a:rPr lang="en-US" altLang="ko-KR" dirty="0"/>
              <a:t> </a:t>
            </a:r>
            <a:r>
              <a:rPr lang="ko-KR" altLang="en-US" dirty="0"/>
              <a:t>이 추천하는 </a:t>
            </a:r>
            <a:r>
              <a:rPr lang="en-US" altLang="ko-KR" dirty="0"/>
              <a:t>pretrained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</a:p>
          <a:p>
            <a:r>
              <a:rPr lang="en-US" altLang="ko-KR" dirty="0" err="1"/>
              <a:t>Torchvision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3378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페이스북 연구팀이 공개한 </a:t>
            </a:r>
            <a:r>
              <a:rPr lang="en-US" altLang="ko-KR" dirty="0" err="1"/>
              <a:t>Visdom</a:t>
            </a:r>
            <a:r>
              <a:rPr lang="ko-KR" altLang="en-US" dirty="0"/>
              <a:t>은 </a:t>
            </a:r>
            <a:r>
              <a:rPr lang="en-US" altLang="ko-KR" dirty="0" err="1"/>
              <a:t>TensorBoard</a:t>
            </a:r>
            <a:r>
              <a:rPr lang="en-US" altLang="ko-KR" dirty="0"/>
              <a:t> </a:t>
            </a:r>
            <a:r>
              <a:rPr lang="ko-KR" altLang="en-US" dirty="0"/>
              <a:t>처럼 </a:t>
            </a:r>
            <a:r>
              <a:rPr lang="en-US" altLang="ko-KR" dirty="0"/>
              <a:t>loss </a:t>
            </a:r>
            <a:r>
              <a:rPr lang="en-US" altLang="ko-KR" dirty="0" err="1"/>
              <a:t>staticstics</a:t>
            </a:r>
            <a:r>
              <a:rPr lang="en-US" altLang="ko-KR" dirty="0"/>
              <a:t> </a:t>
            </a:r>
            <a:r>
              <a:rPr lang="ko-KR" altLang="en-US" dirty="0"/>
              <a:t>같은 것을 볼 </a:t>
            </a:r>
            <a:r>
              <a:rPr lang="ko-KR" altLang="en-US" dirty="0" err="1"/>
              <a:t>수있으나</a:t>
            </a:r>
            <a:r>
              <a:rPr lang="ko-KR" altLang="en-US" dirty="0"/>
              <a:t> </a:t>
            </a:r>
            <a:r>
              <a:rPr lang="en-US" altLang="ko-KR" dirty="0" err="1"/>
              <a:t>justin</a:t>
            </a:r>
            <a:r>
              <a:rPr lang="ko-KR" altLang="en-US" dirty="0"/>
              <a:t>은 사용해볼 기회가 없었음</a:t>
            </a:r>
            <a:br>
              <a:rPr lang="en-US" altLang="ko-KR" dirty="0"/>
            </a:br>
            <a:r>
              <a:rPr lang="en-US" altLang="ko-KR" dirty="0" err="1"/>
              <a:t>TensorBoard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Computational Graph</a:t>
            </a:r>
            <a:r>
              <a:rPr lang="ko-KR" altLang="en-US" dirty="0"/>
              <a:t>를 제공하나 </a:t>
            </a:r>
            <a:r>
              <a:rPr lang="en-US" altLang="ko-KR" dirty="0" err="1"/>
              <a:t>Visdom</a:t>
            </a:r>
            <a:r>
              <a:rPr lang="ko-KR" altLang="en-US" dirty="0"/>
              <a:t>은 없어서 아쉬움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5406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파이토치</a:t>
            </a:r>
            <a:r>
              <a:rPr lang="ko-KR" altLang="en-US" dirty="0"/>
              <a:t> </a:t>
            </a:r>
            <a:r>
              <a:rPr lang="en-US" altLang="ko-KR" dirty="0"/>
              <a:t>KR </a:t>
            </a:r>
            <a:r>
              <a:rPr lang="ko-KR" altLang="en-US" dirty="0"/>
              <a:t>글 인용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4097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의 원형인 </a:t>
            </a:r>
            <a:r>
              <a:rPr lang="en-US" altLang="ko-KR" dirty="0"/>
              <a:t>Torch </a:t>
            </a:r>
            <a:r>
              <a:rPr lang="ko-KR" altLang="en-US" dirty="0"/>
              <a:t>간단한 리뷰 </a:t>
            </a:r>
            <a:endParaRPr lang="en-US" altLang="ko-KR" dirty="0"/>
          </a:p>
          <a:p>
            <a:r>
              <a:rPr lang="en-US" altLang="ko-KR" dirty="0"/>
              <a:t>Lua </a:t>
            </a:r>
            <a:r>
              <a:rPr lang="ko-KR" altLang="en-US" dirty="0"/>
              <a:t>언어 기반 </a:t>
            </a:r>
            <a:r>
              <a:rPr lang="en-US" altLang="ko-KR" dirty="0"/>
              <a:t>(</a:t>
            </a:r>
            <a:r>
              <a:rPr lang="ko-KR" altLang="en-US" dirty="0"/>
              <a:t>보통 게임에서 사용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Torch</a:t>
            </a:r>
            <a:r>
              <a:rPr lang="ko-KR" altLang="en-US" dirty="0"/>
              <a:t>는 </a:t>
            </a:r>
            <a:r>
              <a:rPr lang="en-US" altLang="ko-KR" dirty="0"/>
              <a:t>Tensor / Module abstraction</a:t>
            </a:r>
            <a:r>
              <a:rPr lang="ko-KR" altLang="en-US" dirty="0"/>
              <a:t> </a:t>
            </a:r>
            <a:r>
              <a:rPr lang="en-US" altLang="ko-KR" dirty="0"/>
              <a:t>level</a:t>
            </a:r>
            <a:r>
              <a:rPr lang="ko-KR" altLang="en-US" dirty="0"/>
              <a:t>을 가짐 </a:t>
            </a:r>
            <a:r>
              <a:rPr lang="en-US" altLang="ko-KR" dirty="0"/>
              <a:t>(</a:t>
            </a:r>
            <a:r>
              <a:rPr lang="en-US" altLang="ko-KR" dirty="0" err="1"/>
              <a:t>Pytroch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Tensor / Variable / Module)</a:t>
            </a:r>
          </a:p>
          <a:p>
            <a:r>
              <a:rPr lang="ko-KR" altLang="en-US" dirty="0" err="1"/>
              <a:t>자세한건</a:t>
            </a:r>
            <a:r>
              <a:rPr lang="ko-KR" altLang="en-US" dirty="0"/>
              <a:t> </a:t>
            </a:r>
            <a:r>
              <a:rPr lang="en-US" altLang="ko-KR" dirty="0"/>
              <a:t>2016</a:t>
            </a:r>
            <a:r>
              <a:rPr lang="ko-KR" altLang="en-US" dirty="0" err="1"/>
              <a:t>년껄</a:t>
            </a:r>
            <a:r>
              <a:rPr lang="ko-KR" altLang="en-US" dirty="0"/>
              <a:t> 참고하고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4302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ko-KR" altLang="en-US" dirty="0"/>
              <a:t>와 유사한 구조를 가짐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7870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구조는 </a:t>
            </a:r>
            <a:r>
              <a:rPr lang="en-US" altLang="ko-KR" dirty="0" err="1"/>
              <a:t>pytorch</a:t>
            </a:r>
            <a:r>
              <a:rPr lang="ko-KR" altLang="en-US" dirty="0"/>
              <a:t>와 비슷함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74969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대신 </a:t>
            </a:r>
            <a:r>
              <a:rPr lang="en-US" altLang="ko-KR" dirty="0" err="1"/>
              <a:t>AutoGrad</a:t>
            </a:r>
            <a:r>
              <a:rPr lang="en-US" altLang="ko-KR" dirty="0"/>
              <a:t> </a:t>
            </a:r>
            <a:r>
              <a:rPr lang="ko-KR" altLang="en-US" dirty="0"/>
              <a:t>기능이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9145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597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Torch </a:t>
            </a:r>
            <a:r>
              <a:rPr lang="ko-KR" altLang="en-US" dirty="0"/>
              <a:t>와 </a:t>
            </a:r>
            <a:r>
              <a:rPr lang="en-US" altLang="ko-KR" dirty="0" err="1"/>
              <a:t>Pytorch</a:t>
            </a:r>
            <a:r>
              <a:rPr lang="ko-KR" altLang="en-US" dirty="0"/>
              <a:t>와 간단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860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 </a:t>
            </a:r>
            <a:r>
              <a:rPr lang="en-US" altLang="ko-KR" dirty="0"/>
              <a:t>: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써라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9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8177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Tensor </a:t>
            </a:r>
            <a:r>
              <a:rPr lang="ko-KR" altLang="en-US" dirty="0"/>
              <a:t>와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차이점 분석</a:t>
            </a:r>
            <a:endParaRPr lang="en-US" altLang="ko-KR" dirty="0"/>
          </a:p>
          <a:p>
            <a:r>
              <a:rPr lang="en-US" altLang="ko-KR" dirty="0"/>
              <a:t>Tensor</a:t>
            </a:r>
            <a:r>
              <a:rPr lang="ko-KR" altLang="en-US" dirty="0"/>
              <a:t>는 </a:t>
            </a:r>
            <a:r>
              <a:rPr lang="en-US" altLang="ko-KR" dirty="0"/>
              <a:t>Computational Graph</a:t>
            </a:r>
            <a:r>
              <a:rPr lang="ko-KR" altLang="en-US" dirty="0"/>
              <a:t>를 한번 만들면 </a:t>
            </a:r>
            <a:r>
              <a:rPr lang="en-US" altLang="ko-KR" dirty="0"/>
              <a:t>iteration </a:t>
            </a:r>
            <a:r>
              <a:rPr lang="ko-KR" altLang="en-US" dirty="0"/>
              <a:t>마다 재사용함 </a:t>
            </a:r>
            <a:r>
              <a:rPr lang="en-US" altLang="ko-KR" dirty="0"/>
              <a:t>(Static)</a:t>
            </a:r>
          </a:p>
          <a:p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/>
              <a:t>iteration </a:t>
            </a:r>
            <a:r>
              <a:rPr lang="ko-KR" altLang="en-US" dirty="0"/>
              <a:t>단계에서 </a:t>
            </a:r>
            <a:r>
              <a:rPr lang="en-US" altLang="ko-KR" dirty="0"/>
              <a:t>Computational Graph</a:t>
            </a:r>
            <a:r>
              <a:rPr lang="ko-KR" altLang="en-US" dirty="0"/>
              <a:t>를 매번 만듦 </a:t>
            </a:r>
            <a:r>
              <a:rPr lang="en-US" altLang="ko-KR" dirty="0"/>
              <a:t>(Dynamic)</a:t>
            </a:r>
          </a:p>
          <a:p>
            <a:r>
              <a:rPr lang="ko-KR" altLang="en-US" dirty="0"/>
              <a:t>실제 과정은 비슷하나 이정도 차이가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9158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Static Graph</a:t>
            </a:r>
            <a:r>
              <a:rPr lang="ko-KR" altLang="en-US" dirty="0"/>
              <a:t>에선</a:t>
            </a:r>
            <a:r>
              <a:rPr lang="en-US" altLang="ko-KR" dirty="0"/>
              <a:t>, </a:t>
            </a:r>
            <a:r>
              <a:rPr lang="ko-KR" altLang="en-US" dirty="0"/>
              <a:t>실행전에 </a:t>
            </a:r>
            <a:r>
              <a:rPr lang="en-US" altLang="ko-KR" dirty="0"/>
              <a:t>framework</a:t>
            </a:r>
            <a:r>
              <a:rPr lang="ko-KR" altLang="en-US" dirty="0"/>
              <a:t>에서 </a:t>
            </a:r>
            <a:r>
              <a:rPr lang="en-US" altLang="ko-KR" dirty="0"/>
              <a:t>graph</a:t>
            </a:r>
            <a:r>
              <a:rPr lang="ko-KR" altLang="en-US" dirty="0"/>
              <a:t>를 최적화 시킬 수 있음 </a:t>
            </a:r>
            <a:r>
              <a:rPr lang="en-US" altLang="ko-KR" dirty="0"/>
              <a:t>(</a:t>
            </a:r>
            <a:r>
              <a:rPr lang="ko-KR" altLang="en-US" dirty="0"/>
              <a:t>같은 </a:t>
            </a:r>
            <a:r>
              <a:rPr lang="en-US" altLang="ko-KR" dirty="0"/>
              <a:t>graph</a:t>
            </a:r>
            <a:r>
              <a:rPr lang="ko-KR" altLang="en-US" dirty="0"/>
              <a:t>를 재사용하니 가능함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번 최적화에는 시간이 걸려도 </a:t>
            </a:r>
            <a:r>
              <a:rPr lang="en-US" altLang="ko-KR" dirty="0"/>
              <a:t>, </a:t>
            </a:r>
            <a:r>
              <a:rPr lang="ko-KR" altLang="en-US" dirty="0"/>
              <a:t>반복하면서 좀 더 </a:t>
            </a:r>
            <a:r>
              <a:rPr lang="ko-KR" altLang="en-US" dirty="0" err="1"/>
              <a:t>효울적이게</a:t>
            </a:r>
            <a:r>
              <a:rPr lang="ko-KR" altLang="en-US" dirty="0"/>
              <a:t> 할 </a:t>
            </a:r>
            <a:r>
              <a:rPr lang="ko-KR" altLang="en-US" dirty="0" err="1"/>
              <a:t>수있음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1323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Serialization </a:t>
            </a:r>
            <a:r>
              <a:rPr lang="ko-KR" altLang="en-US" dirty="0"/>
              <a:t>단계에선</a:t>
            </a:r>
            <a:endParaRPr lang="en-US" altLang="ko-KR" dirty="0"/>
          </a:p>
          <a:p>
            <a:r>
              <a:rPr lang="en-US" altLang="ko-KR" dirty="0"/>
              <a:t>Static Graph</a:t>
            </a:r>
            <a:r>
              <a:rPr lang="ko-KR" altLang="en-US" dirty="0"/>
              <a:t>는 만들어 진 후 </a:t>
            </a:r>
            <a:r>
              <a:rPr lang="en-US" altLang="ko-KR" dirty="0"/>
              <a:t>graph</a:t>
            </a:r>
            <a:r>
              <a:rPr lang="ko-KR" altLang="en-US" dirty="0"/>
              <a:t>를 만드는 코드 없이 바로 돌릴 수 있으나 </a:t>
            </a:r>
            <a:r>
              <a:rPr lang="en-US" altLang="ko-KR" dirty="0"/>
              <a:t>= </a:t>
            </a:r>
            <a:r>
              <a:rPr lang="ko-KR" altLang="en-US" dirty="0"/>
              <a:t>생략 가능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Dynamic graph</a:t>
            </a:r>
            <a:r>
              <a:rPr lang="ko-KR" altLang="en-US" dirty="0"/>
              <a:t>는 </a:t>
            </a:r>
            <a:r>
              <a:rPr lang="en-US" altLang="ko-KR" dirty="0"/>
              <a:t>building / execution </a:t>
            </a:r>
            <a:r>
              <a:rPr lang="ko-KR" altLang="en-US" dirty="0"/>
              <a:t>이 같이 일어나서 </a:t>
            </a:r>
            <a:r>
              <a:rPr lang="en-US" altLang="ko-KR" dirty="0"/>
              <a:t>original code</a:t>
            </a:r>
            <a:r>
              <a:rPr lang="ko-KR" altLang="en-US" dirty="0"/>
              <a:t>를  유지해야함</a:t>
            </a:r>
            <a:endParaRPr lang="en-US" altLang="ko-KR" dirty="0"/>
          </a:p>
          <a:p>
            <a:r>
              <a:rPr lang="en-US" altLang="ko-KR" dirty="0"/>
              <a:t>-&gt; Visualization Tool </a:t>
            </a:r>
            <a:r>
              <a:rPr lang="ko-KR" altLang="en-US" dirty="0"/>
              <a:t>부재를 </a:t>
            </a:r>
            <a:r>
              <a:rPr lang="en-US" altLang="ko-KR" dirty="0"/>
              <a:t>Graph </a:t>
            </a:r>
            <a:r>
              <a:rPr lang="ko-KR" altLang="en-US" dirty="0"/>
              <a:t>의 차이로 이해하면 빠를 듯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9829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위와 같은 </a:t>
            </a:r>
            <a:r>
              <a:rPr lang="en-US" altLang="ko-KR" dirty="0"/>
              <a:t>y</a:t>
            </a:r>
            <a:r>
              <a:rPr lang="ko-KR" altLang="en-US" dirty="0"/>
              <a:t>에서  </a:t>
            </a:r>
            <a:r>
              <a:rPr lang="en-US" altLang="ko-KR" dirty="0"/>
              <a:t>w1 / w2</a:t>
            </a:r>
            <a:r>
              <a:rPr lang="ko-KR" altLang="en-US" dirty="0"/>
              <a:t>에 들어가는 조건을 바꾸고 </a:t>
            </a:r>
            <a:r>
              <a:rPr lang="ko-KR" altLang="en-US" dirty="0" err="1"/>
              <a:t>싶을때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pyTorch</a:t>
            </a:r>
            <a:r>
              <a:rPr lang="ko-KR" altLang="en-US" dirty="0"/>
              <a:t>는 조건을 바로 </a:t>
            </a:r>
            <a:r>
              <a:rPr lang="ko-KR" altLang="en-US" dirty="0" err="1"/>
              <a:t>바꾸면됨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쉬움 </a:t>
            </a:r>
            <a:r>
              <a:rPr lang="en-US" altLang="ko-KR" dirty="0"/>
              <a:t>(= graph</a:t>
            </a:r>
            <a:r>
              <a:rPr lang="ko-KR" altLang="en-US" dirty="0"/>
              <a:t>를 매번 만들기 때문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Tensorflow</a:t>
            </a:r>
            <a:r>
              <a:rPr lang="ko-KR" altLang="en-US" dirty="0"/>
              <a:t>는 </a:t>
            </a:r>
            <a:r>
              <a:rPr lang="en-US" altLang="ko-KR" dirty="0"/>
              <a:t>control flow operator</a:t>
            </a:r>
            <a:r>
              <a:rPr lang="ko-KR" altLang="en-US" dirty="0"/>
              <a:t>를 사용해야함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7088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Loop</a:t>
            </a:r>
            <a:r>
              <a:rPr lang="ko-KR" altLang="en-US" dirty="0"/>
              <a:t> 에서도 </a:t>
            </a:r>
            <a:r>
              <a:rPr lang="en-US" altLang="ko-KR" dirty="0" err="1"/>
              <a:t>PyTorch</a:t>
            </a:r>
            <a:r>
              <a:rPr lang="ko-KR" altLang="en-US" dirty="0"/>
              <a:t>는 누적을 위해 </a:t>
            </a:r>
            <a:r>
              <a:rPr lang="en-US" altLang="ko-KR" dirty="0"/>
              <a:t>[y0]</a:t>
            </a:r>
            <a:r>
              <a:rPr lang="ko-KR" altLang="en-US" dirty="0"/>
              <a:t>처럼 만들면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840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TensorFlow</a:t>
            </a:r>
            <a:r>
              <a:rPr lang="ko-KR" altLang="en-US" dirty="0"/>
              <a:t>는 </a:t>
            </a:r>
            <a:r>
              <a:rPr lang="en-US" altLang="ko-KR" dirty="0"/>
              <a:t>fold </a:t>
            </a:r>
            <a:r>
              <a:rPr lang="ko-KR" altLang="en-US" dirty="0"/>
              <a:t>를 통해서 </a:t>
            </a:r>
            <a:r>
              <a:rPr lang="en-US" altLang="ko-KR" dirty="0"/>
              <a:t>Loop</a:t>
            </a:r>
            <a:r>
              <a:rPr lang="ko-KR" altLang="en-US" dirty="0"/>
              <a:t>를 위한 </a:t>
            </a:r>
            <a:r>
              <a:rPr lang="en-US" altLang="ko-KR" dirty="0"/>
              <a:t>Graph </a:t>
            </a:r>
            <a:r>
              <a:rPr lang="ko-KR" altLang="en-US" dirty="0"/>
              <a:t>생성 과정을 만들어 줘야함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65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그렇다고 </a:t>
            </a:r>
            <a:r>
              <a:rPr lang="en-US" altLang="ko-KR" dirty="0"/>
              <a:t>Tensor </a:t>
            </a:r>
            <a:r>
              <a:rPr lang="ko-KR" altLang="en-US" dirty="0"/>
              <a:t>가 </a:t>
            </a:r>
            <a:r>
              <a:rPr lang="en-US" altLang="ko-KR" dirty="0"/>
              <a:t>Static </a:t>
            </a:r>
            <a:r>
              <a:rPr lang="ko-KR" altLang="en-US" dirty="0"/>
              <a:t>만 </a:t>
            </a:r>
            <a:r>
              <a:rPr lang="ko-KR" altLang="en-US" dirty="0" err="1"/>
              <a:t>쓸수있는건</a:t>
            </a:r>
            <a:r>
              <a:rPr lang="ko-KR" altLang="en-US" dirty="0"/>
              <a:t> 아님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6871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당시 </a:t>
            </a:r>
            <a:r>
              <a:rPr lang="en-US" altLang="ko-KR" dirty="0"/>
              <a:t>ICLR</a:t>
            </a:r>
            <a:r>
              <a:rPr lang="ko-KR" altLang="en-US" dirty="0"/>
              <a:t>과 겹쳐서 상세 내용은 </a:t>
            </a:r>
            <a:r>
              <a:rPr lang="ko-KR" altLang="en-US" dirty="0" err="1"/>
              <a:t>못들었다고함</a:t>
            </a:r>
            <a:endParaRPr lang="en-US" altLang="ko-KR" dirty="0"/>
          </a:p>
          <a:p>
            <a:r>
              <a:rPr lang="en-US" altLang="ko-KR" dirty="0"/>
              <a:t>Recurrent Network </a:t>
            </a:r>
            <a:r>
              <a:rPr lang="ko-KR" altLang="en-US" dirty="0"/>
              <a:t>등에서 </a:t>
            </a:r>
            <a:r>
              <a:rPr lang="en-US" altLang="ko-KR" dirty="0"/>
              <a:t>dynamic graph </a:t>
            </a:r>
            <a:r>
              <a:rPr lang="ko-KR" altLang="en-US" dirty="0"/>
              <a:t>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3324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예제로 </a:t>
            </a:r>
            <a:r>
              <a:rPr lang="en-US" altLang="ko-KR" dirty="0"/>
              <a:t>Recursive Network </a:t>
            </a:r>
            <a:r>
              <a:rPr lang="ko-KR" altLang="en-US" dirty="0"/>
              <a:t>에서도 </a:t>
            </a:r>
            <a:r>
              <a:rPr lang="ko-KR" altLang="en-US" dirty="0" err="1"/>
              <a:t>사용가능함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15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en-US" altLang="ko-KR" dirty="0"/>
              <a:t>Network </a:t>
            </a:r>
            <a:r>
              <a:rPr lang="ko-KR" altLang="en-US" dirty="0"/>
              <a:t>가 섞인 </a:t>
            </a:r>
            <a:r>
              <a:rPr lang="en-US" altLang="ko-KR" dirty="0"/>
              <a:t>Modular Network </a:t>
            </a:r>
            <a:r>
              <a:rPr lang="ko-KR" altLang="en-US" dirty="0"/>
              <a:t>에서도 사용 가능 </a:t>
            </a:r>
            <a:r>
              <a:rPr lang="en-US" altLang="ko-KR" dirty="0"/>
              <a:t>(</a:t>
            </a:r>
            <a:r>
              <a:rPr lang="ko-KR" altLang="en-US" dirty="0"/>
              <a:t>색상 </a:t>
            </a:r>
            <a:r>
              <a:rPr lang="en-US" altLang="ko-KR" dirty="0"/>
              <a:t>/ </a:t>
            </a:r>
            <a:r>
              <a:rPr lang="ko-KR" altLang="en-US" dirty="0"/>
              <a:t>종류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08D11-7A35-4BB6-840F-4BB448B93F87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6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574" y="145286"/>
            <a:ext cx="881685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 u="heavy">
                <a:solidFill>
                  <a:srgbClr val="1155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0725" y="1383868"/>
            <a:ext cx="3830320" cy="3178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624125"/>
            <a:ext cx="9144000" cy="519430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99" y="0"/>
                </a:lnTo>
                <a:lnTo>
                  <a:pt x="9143999" y="519374"/>
                </a:lnTo>
                <a:lnTo>
                  <a:pt x="0" y="519374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3574" y="145286"/>
            <a:ext cx="610933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8500" y="1086908"/>
            <a:ext cx="6992620" cy="2562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 u="heavy">
                <a:solidFill>
                  <a:srgbClr val="1155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456525" y="4704900"/>
            <a:ext cx="1590040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5" y="4709660"/>
            <a:ext cx="4514850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99125" y="4704900"/>
            <a:ext cx="1757679" cy="318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‹#›</a:t>
            </a:fld>
            <a:endParaRPr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ytorch/vision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github.com/facebookresearch/visdom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7" Type="http://schemas.openxmlformats.org/officeDocument/2006/relationships/hyperlink" Target="https://www.facebook.com/groups/PyTorchKR/permalink/936746803131668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github.com/facebookresearch/visdom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jp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4.png"/><Relationship Id="rId10" Type="http://schemas.openxmlformats.org/officeDocument/2006/relationships/image" Target="../media/image161.jpg"/><Relationship Id="rId4" Type="http://schemas.openxmlformats.org/officeDocument/2006/relationships/image" Target="../media/image156.png"/><Relationship Id="rId9" Type="http://schemas.openxmlformats.org/officeDocument/2006/relationships/image" Target="../media/image16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62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fold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cs34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jpg"/><Relationship Id="rId4" Type="http://schemas.openxmlformats.org/officeDocument/2006/relationships/image" Target="../media/image16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6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85bb397acfd383a676c125c75d877642d6b39ff6/tools/convert_imageset.cpp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jp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jp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jpg"/><Relationship Id="rId9" Type="http://schemas.openxmlformats.org/officeDocument/2006/relationships/image" Target="../media/image17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aimingHe/deep-residual-networks/blob/master/prototxt/ResNet-152-deploy.prototxt" TargetMode="External"/><Relationship Id="rId4" Type="http://schemas.openxmlformats.org/officeDocument/2006/relationships/image" Target="../media/image180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85bb397acfd383a676c125c75d877642d6b39ff6/src/caffe/proto/caffe.proto#L92" TargetMode="Externa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tools/caffe.cpp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VLC/caffe/blob/master/tools/caffe.cpp" TargetMode="Externa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VLC/caffe/wiki/Model-Zoo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VLC/caffe/blob/master/python/caffe/_caffe.cpp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VLC/caffe/blob/master/python/caffe/pycaffe.py" TargetMode="Externa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4.png"/><Relationship Id="rId3" Type="http://schemas.openxmlformats.org/officeDocument/2006/relationships/image" Target="../media/image28.jp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4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caffe2.ai/blog/2018/05/02/Caffe2_PyTorch_1_0.html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ideas/one-simple-graphic-researchers-love-pytorch-and-tensorflow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mericdamien/TensorFlow-Examples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ytorch.org/tutorials/beginner/blitz/autograd_tutorial.html" TargetMode="External"/><Relationship Id="rId4" Type="http://schemas.openxmlformats.org/officeDocument/2006/relationships/hyperlink" Target="https://github.com/yunjey/pytorch-tutorial" TargetMode="Externa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karpathy/status/597631909930242048?lang=en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jp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openxmlformats.org/officeDocument/2006/relationships/image" Target="../media/image62.jp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openxmlformats.org/officeDocument/2006/relationships/image" Target="../media/image62.jp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7.jpg"/><Relationship Id="rId7" Type="http://schemas.openxmlformats.org/officeDocument/2006/relationships/image" Target="../media/image57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55.png"/><Relationship Id="rId10" Type="http://schemas.openxmlformats.org/officeDocument/2006/relationships/image" Target="../media/image6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7.jpg"/><Relationship Id="rId7" Type="http://schemas.openxmlformats.org/officeDocument/2006/relationships/image" Target="../media/image57.png"/><Relationship Id="rId12" Type="http://schemas.openxmlformats.org/officeDocument/2006/relationships/image" Target="../media/image68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9.jpg"/><Relationship Id="rId5" Type="http://schemas.openxmlformats.org/officeDocument/2006/relationships/image" Target="../media/image55.png"/><Relationship Id="rId10" Type="http://schemas.openxmlformats.org/officeDocument/2006/relationships/image" Target="../media/image6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7.png"/><Relationship Id="rId4" Type="http://schemas.openxmlformats.org/officeDocument/2006/relationships/image" Target="../media/image63.png"/><Relationship Id="rId9" Type="http://schemas.openxmlformats.org/officeDocument/2006/relationships/image" Target="../media/image70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3.png"/><Relationship Id="rId10" Type="http://schemas.openxmlformats.org/officeDocument/2006/relationships/image" Target="../media/image71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3.png"/><Relationship Id="rId10" Type="http://schemas.openxmlformats.org/officeDocument/2006/relationships/image" Target="../media/image72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3.png"/><Relationship Id="rId10" Type="http://schemas.openxmlformats.org/officeDocument/2006/relationships/image" Target="../media/image73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64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75.png"/><Relationship Id="rId5" Type="http://schemas.openxmlformats.org/officeDocument/2006/relationships/image" Target="../media/image63.png"/><Relationship Id="rId10" Type="http://schemas.openxmlformats.org/officeDocument/2006/relationships/image" Target="../media/image74.jpg"/><Relationship Id="rId4" Type="http://schemas.openxmlformats.org/officeDocument/2006/relationships/image" Target="../media/image55.png"/><Relationship Id="rId9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jpg"/><Relationship Id="rId4" Type="http://schemas.openxmlformats.org/officeDocument/2006/relationships/image" Target="../media/image6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prettytensor" TargetMode="External"/><Relationship Id="rId3" Type="http://schemas.openxmlformats.org/officeDocument/2006/relationships/hyperlink" Target="http://tflearn.org/" TargetMode="External"/><Relationship Id="rId7" Type="http://schemas.openxmlformats.org/officeDocument/2006/relationships/hyperlink" Target="https://www.tensorflow.org/get_started/tflearn" TargetMode="External"/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ensorflow/models/tree/master/inception/inception/slim" TargetMode="External"/><Relationship Id="rId5" Type="http://schemas.openxmlformats.org/officeDocument/2006/relationships/hyperlink" Target="https://www.tensorflow.org/api_docs/python/tf/layers" TargetMode="External"/><Relationship Id="rId4" Type="http://schemas.openxmlformats.org/officeDocument/2006/relationships/hyperlink" Target="http://tensorlayer.readthedocs.io/en/latest/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prettytensor" TargetMode="External"/><Relationship Id="rId3" Type="http://schemas.openxmlformats.org/officeDocument/2006/relationships/hyperlink" Target="http://tflearn.org/" TargetMode="External"/><Relationship Id="rId7" Type="http://schemas.openxmlformats.org/officeDocument/2006/relationships/hyperlink" Target="https://www.tensorflow.org/get_started/tflearn" TargetMode="External"/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ensorflow/models/tree/master/inception/inception/slim" TargetMode="External"/><Relationship Id="rId5" Type="http://schemas.openxmlformats.org/officeDocument/2006/relationships/hyperlink" Target="https://www.tensorflow.org/api_docs/python/tf/layers" TargetMode="External"/><Relationship Id="rId4" Type="http://schemas.openxmlformats.org/officeDocument/2006/relationships/hyperlink" Target="http://tensorlayer.readthedocs.io/en/latest/" TargetMode="External"/><Relationship Id="rId9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/prettytensor" TargetMode="External"/><Relationship Id="rId3" Type="http://schemas.openxmlformats.org/officeDocument/2006/relationships/hyperlink" Target="http://tflearn.org/" TargetMode="External"/><Relationship Id="rId7" Type="http://schemas.openxmlformats.org/officeDocument/2006/relationships/hyperlink" Target="https://www.tensorflow.org/get_started/tflearn" TargetMode="External"/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ensorflow/models/tree/master/inception/inception/slim" TargetMode="External"/><Relationship Id="rId5" Type="http://schemas.openxmlformats.org/officeDocument/2006/relationships/hyperlink" Target="https://www.tensorflow.org/api_docs/python/tf/layers" TargetMode="External"/><Relationship Id="rId10" Type="http://schemas.openxmlformats.org/officeDocument/2006/relationships/image" Target="../media/image107.png"/><Relationship Id="rId4" Type="http://schemas.openxmlformats.org/officeDocument/2006/relationships/hyperlink" Target="http://tensorlayer.readthedocs.io/en/latest/" TargetMode="External"/><Relationship Id="rId9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get_started/tflearn" TargetMode="External"/><Relationship Id="rId3" Type="http://schemas.openxmlformats.org/officeDocument/2006/relationships/hyperlink" Target="http://tflearn.org/" TargetMode="External"/><Relationship Id="rId7" Type="http://schemas.openxmlformats.org/officeDocument/2006/relationships/hyperlink" Target="https://github.com/tensorflow/models/tree/master/inception/inception/slim" TargetMode="External"/><Relationship Id="rId12" Type="http://schemas.openxmlformats.org/officeDocument/2006/relationships/image" Target="../media/image108.png"/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api_docs/python/tf/layers" TargetMode="External"/><Relationship Id="rId11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hyperlink" Target="https://github.com/deepmind/sonnet" TargetMode="External"/><Relationship Id="rId4" Type="http://schemas.openxmlformats.org/officeDocument/2006/relationships/hyperlink" Target="http://tensorlayer.readthedocs.io/en/latest/" TargetMode="External"/><Relationship Id="rId9" Type="http://schemas.openxmlformats.org/officeDocument/2006/relationships/hyperlink" Target="https://github.com/google/prettytensor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chollet/deep-learning-models" TargetMode="External"/><Relationship Id="rId2" Type="http://schemas.openxmlformats.org/officeDocument/2006/relationships/hyperlink" Target="https://github.com/tensorflow/models/tree/master/slim/n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2.0/deed.en" TargetMode="External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https://www.tensorflow.org/deploy/distributed" TargetMode="External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9.jpg"/><Relationship Id="rId9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g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cuss.pytorch.org/t/why-do-we-need-to-set-the-gradients-manually-to-zero-in-pytorch/4903" TargetMode="External"/><Relationship Id="rId4" Type="http://schemas.openxmlformats.org/officeDocument/2006/relationships/image" Target="../media/image1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3637" y="1078741"/>
            <a:ext cx="6599555" cy="149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0"/>
              </a:spcBef>
            </a:pPr>
            <a:r>
              <a:rPr sz="4800" spc="20" dirty="0"/>
              <a:t>Lecture</a:t>
            </a:r>
            <a:r>
              <a:rPr sz="4800" spc="-20" dirty="0"/>
              <a:t> </a:t>
            </a:r>
            <a:r>
              <a:rPr sz="4800" spc="-5" dirty="0"/>
              <a:t>8:</a:t>
            </a:r>
            <a:endParaRPr sz="4800" dirty="0"/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4800" spc="-30" dirty="0"/>
              <a:t>Deep </a:t>
            </a:r>
            <a:r>
              <a:rPr sz="4800" spc="-20" dirty="0"/>
              <a:t>Learning</a:t>
            </a:r>
            <a:r>
              <a:rPr sz="4800" spc="-35" dirty="0"/>
              <a:t> </a:t>
            </a:r>
            <a:r>
              <a:rPr sz="4800" spc="25" dirty="0"/>
              <a:t>Software</a:t>
            </a:r>
            <a:endParaRPr sz="480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45225" y="4709660"/>
            <a:ext cx="4514850" cy="24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lang="en-US" sz="1600" b="1" spc="-5" dirty="0"/>
              <a:t>Hanjun Kim AI </a:t>
            </a:r>
            <a:r>
              <a:rPr lang="en-US" sz="1600" b="1" spc="-5" dirty="0" err="1"/>
              <a:t>Robitics</a:t>
            </a:r>
            <a:r>
              <a:rPr lang="en-US" sz="1600" b="1" spc="-5" dirty="0"/>
              <a:t> KR Aug 5, 2019</a:t>
            </a:r>
            <a:endParaRPr sz="1600" b="1"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948BAA6-42C7-4B3A-B748-F04FD8083BEF}"/>
              </a:ext>
            </a:extLst>
          </p:cNvPr>
          <p:cNvSpPr txBox="1">
            <a:spLocks/>
          </p:cNvSpPr>
          <p:nvPr/>
        </p:nvSpPr>
        <p:spPr>
          <a:xfrm>
            <a:off x="1295844" y="2876550"/>
            <a:ext cx="6599555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5080" algn="ctr" latinLnBrk="0">
              <a:spcBef>
                <a:spcPts val="100"/>
              </a:spcBef>
            </a:pPr>
            <a:r>
              <a:rPr lang="en-US" sz="1800" b="1" kern="0" spc="20" dirty="0"/>
              <a:t>CS231N_Study_AI_Robotics</a:t>
            </a:r>
          </a:p>
          <a:p>
            <a:pPr marL="5080" algn="ctr" latinLnBrk="0">
              <a:spcBef>
                <a:spcPts val="100"/>
              </a:spcBef>
            </a:pPr>
            <a:r>
              <a:rPr lang="en-US" sz="1800" b="1" kern="0" spc="20" dirty="0"/>
              <a:t>Hanjun Kim</a:t>
            </a:r>
          </a:p>
          <a:p>
            <a:pPr marL="5080" algn="ctr" latinLnBrk="0">
              <a:spcBef>
                <a:spcPts val="100"/>
              </a:spcBef>
            </a:pPr>
            <a:r>
              <a:rPr lang="en-US" sz="1800" b="1" kern="0" spc="20" dirty="0"/>
              <a:t>2019.08.05</a:t>
            </a:r>
            <a:endParaRPr lang="en-US" sz="1800" b="1" kern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349" y="1741950"/>
            <a:ext cx="3616960" cy="1410335"/>
          </a:xfrm>
          <a:prstGeom prst="rect">
            <a:avLst/>
          </a:prstGeom>
          <a:ln w="76199">
            <a:solidFill>
              <a:srgbClr val="37761C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385"/>
              </a:spcBef>
            </a:pPr>
            <a:r>
              <a:rPr sz="7200" spc="-5" dirty="0"/>
              <a:t>NVIDIA</a:t>
            </a:r>
            <a:endParaRPr sz="7200"/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1010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0400" y="1778399"/>
            <a:ext cx="20548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latin typeface="Arial"/>
                <a:cs typeface="Arial"/>
              </a:rPr>
              <a:t>AMD</a:t>
            </a:r>
            <a:endParaRPr sz="7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4450" y="2255987"/>
            <a:ext cx="48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vs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482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nn</a:t>
            </a:r>
          </a:p>
        </p:txBody>
      </p:sp>
      <p:sp>
        <p:nvSpPr>
          <p:cNvPr id="3" name="object 3"/>
          <p:cNvSpPr/>
          <p:nvPr/>
        </p:nvSpPr>
        <p:spPr>
          <a:xfrm>
            <a:off x="3786525" y="90550"/>
            <a:ext cx="5357474" cy="443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48525" y="3493640"/>
            <a:ext cx="5008245" cy="454659"/>
          </a:xfrm>
          <a:custGeom>
            <a:avLst/>
            <a:gdLst/>
            <a:ahLst/>
            <a:cxnLst/>
            <a:rect l="l" t="t" r="r" b="b"/>
            <a:pathLst>
              <a:path w="5008245" h="454660">
                <a:moveTo>
                  <a:pt x="0" y="0"/>
                </a:moveTo>
                <a:lnTo>
                  <a:pt x="5007899" y="0"/>
                </a:lnTo>
                <a:lnTo>
                  <a:pt x="5007899" y="454499"/>
                </a:lnTo>
                <a:lnTo>
                  <a:pt x="0" y="454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66824" y="3465371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2019" algn="l"/>
              </a:tabLst>
            </a:pPr>
            <a:r>
              <a:rPr sz="18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574" y="3465371"/>
            <a:ext cx="21977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Backward pass:  </a:t>
            </a:r>
            <a:r>
              <a:rPr sz="1800" dirty="0">
                <a:latin typeface="Arial"/>
                <a:cs typeface="Arial"/>
              </a:rPr>
              <a:t>compute </a:t>
            </a:r>
            <a:r>
              <a:rPr sz="1800" spc="-5" dirty="0">
                <a:latin typeface="Arial"/>
                <a:cs typeface="Arial"/>
              </a:rPr>
              <a:t>all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24700" y="3679899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9999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688006"/>
            <a:ext cx="4514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6525" y="4680840"/>
            <a:ext cx="1590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76314" y="4536990"/>
            <a:ext cx="307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482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nn</a:t>
            </a:r>
          </a:p>
        </p:txBody>
      </p:sp>
      <p:sp>
        <p:nvSpPr>
          <p:cNvPr id="6" name="object 6"/>
          <p:cNvSpPr/>
          <p:nvPr/>
        </p:nvSpPr>
        <p:spPr>
          <a:xfrm>
            <a:off x="3786525" y="90550"/>
            <a:ext cx="5357474" cy="443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5172" y="4056850"/>
            <a:ext cx="5085715" cy="454659"/>
          </a:xfrm>
          <a:custGeom>
            <a:avLst/>
            <a:gdLst/>
            <a:ahLst/>
            <a:cxnLst/>
            <a:rect l="l" t="t" r="r" b="b"/>
            <a:pathLst>
              <a:path w="5085715" h="454660">
                <a:moveTo>
                  <a:pt x="0" y="0"/>
                </a:moveTo>
                <a:lnTo>
                  <a:pt x="5085599" y="0"/>
                </a:lnTo>
                <a:lnTo>
                  <a:pt x="5085599" y="454499"/>
                </a:lnTo>
                <a:lnTo>
                  <a:pt x="0" y="454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0879" y="3976415"/>
            <a:ext cx="3427729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9835" algn="l"/>
                <a:tab pos="3414395" algn="l"/>
              </a:tabLst>
            </a:pPr>
            <a:r>
              <a:rPr sz="1800" dirty="0">
                <a:latin typeface="Arial"/>
                <a:cs typeface="Arial"/>
              </a:rPr>
              <a:t>Make </a:t>
            </a:r>
            <a:r>
              <a:rPr sz="1800" spc="-5" dirty="0">
                <a:latin typeface="Arial"/>
                <a:cs typeface="Arial"/>
              </a:rPr>
              <a:t>gradient </a:t>
            </a:r>
            <a:r>
              <a:rPr sz="1800" dirty="0">
                <a:latin typeface="Arial"/>
                <a:cs typeface="Arial"/>
              </a:rPr>
              <a:t>step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on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each </a:t>
            </a:r>
            <a:r>
              <a:rPr sz="1800" dirty="0">
                <a:latin typeface="Arial"/>
                <a:cs typeface="Arial"/>
              </a:rPr>
              <a:t>model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parameter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81347" y="424310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99125" y="4689390"/>
            <a:ext cx="1744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688006"/>
            <a:ext cx="4514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6525" y="4680840"/>
            <a:ext cx="1590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76314" y="4536990"/>
            <a:ext cx="307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091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optim</a:t>
            </a:r>
          </a:p>
        </p:txBody>
      </p:sp>
      <p:sp>
        <p:nvSpPr>
          <p:cNvPr id="6" name="object 6"/>
          <p:cNvSpPr/>
          <p:nvPr/>
        </p:nvSpPr>
        <p:spPr>
          <a:xfrm>
            <a:off x="3786525" y="90550"/>
            <a:ext cx="4944905" cy="443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8972" y="2685250"/>
            <a:ext cx="5085715" cy="454659"/>
          </a:xfrm>
          <a:custGeom>
            <a:avLst/>
            <a:gdLst/>
            <a:ahLst/>
            <a:cxnLst/>
            <a:rect l="l" t="t" r="r" b="b"/>
            <a:pathLst>
              <a:path w="5085715" h="454660">
                <a:moveTo>
                  <a:pt x="0" y="0"/>
                </a:moveTo>
                <a:lnTo>
                  <a:pt x="5085599" y="0"/>
                </a:lnTo>
                <a:lnTo>
                  <a:pt x="5085599" y="454499"/>
                </a:lnTo>
                <a:lnTo>
                  <a:pt x="0" y="454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4679" y="2604814"/>
            <a:ext cx="3427729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9835" algn="l"/>
                <a:tab pos="3414395" algn="l"/>
              </a:tabLst>
            </a:pPr>
            <a:r>
              <a:rPr sz="1800" spc="-5" dirty="0">
                <a:latin typeface="Arial"/>
                <a:cs typeface="Arial"/>
              </a:rPr>
              <a:t>Use an </a:t>
            </a:r>
            <a:r>
              <a:rPr sz="1800" b="1" spc="-5" dirty="0">
                <a:latin typeface="Arial"/>
                <a:cs typeface="Arial"/>
              </a:rPr>
              <a:t>optimizer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different update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05147" y="287150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99125" y="4689390"/>
            <a:ext cx="1744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091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optim</a:t>
            </a:r>
          </a:p>
        </p:txBody>
      </p:sp>
      <p:sp>
        <p:nvSpPr>
          <p:cNvPr id="3" name="object 3"/>
          <p:cNvSpPr/>
          <p:nvPr/>
        </p:nvSpPr>
        <p:spPr>
          <a:xfrm>
            <a:off x="3786525" y="90550"/>
            <a:ext cx="4944905" cy="443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8975" y="4268662"/>
            <a:ext cx="5085715" cy="255270"/>
          </a:xfrm>
          <a:custGeom>
            <a:avLst/>
            <a:gdLst/>
            <a:ahLst/>
            <a:cxnLst/>
            <a:rect l="l" t="t" r="r" b="b"/>
            <a:pathLst>
              <a:path w="5085715" h="255270">
                <a:moveTo>
                  <a:pt x="0" y="0"/>
                </a:moveTo>
                <a:lnTo>
                  <a:pt x="5085599" y="0"/>
                </a:lnTo>
                <a:lnTo>
                  <a:pt x="5085599" y="254999"/>
                </a:lnTo>
                <a:lnTo>
                  <a:pt x="0" y="254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5399" y="3969706"/>
            <a:ext cx="26041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Update all parameters  after </a:t>
            </a:r>
            <a:r>
              <a:rPr sz="1800" dirty="0">
                <a:latin typeface="Arial"/>
                <a:cs typeface="Arial"/>
              </a:rPr>
              <a:t>computing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28874" y="4396162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7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5150" y="4355172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9175" y="0"/>
            <a:ext cx="4378623" cy="4620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166235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25" dirty="0"/>
              <a:t> </a:t>
            </a:r>
            <a:r>
              <a:rPr spc="-5" dirty="0"/>
              <a:t>nn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Define new</a:t>
            </a:r>
            <a:r>
              <a:rPr spc="-90" dirty="0"/>
              <a:t> </a:t>
            </a:r>
            <a:r>
              <a:rPr dirty="0"/>
              <a:t>Modules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103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050" y="1513981"/>
            <a:ext cx="3705860" cy="2233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PyTorch </a:t>
            </a:r>
            <a:r>
              <a:rPr sz="1800" b="1" dirty="0">
                <a:latin typeface="Arial"/>
                <a:cs typeface="Arial"/>
              </a:rPr>
              <a:t>Module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neural net  layer; it inputs and outputs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Variables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370205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Modules can contain </a:t>
            </a:r>
            <a:r>
              <a:rPr sz="1800" spc="-5" dirty="0">
                <a:latin typeface="Arial"/>
                <a:cs typeface="Arial"/>
              </a:rPr>
              <a:t>weights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(as  </a:t>
            </a:r>
            <a:r>
              <a:rPr sz="1800" spc="-5" dirty="0">
                <a:latin typeface="Arial"/>
                <a:cs typeface="Arial"/>
              </a:rPr>
              <a:t>Variables) or other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Modules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24447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You </a:t>
            </a:r>
            <a:r>
              <a:rPr sz="1800" dirty="0">
                <a:latin typeface="Arial"/>
                <a:cs typeface="Arial"/>
              </a:rPr>
              <a:t>can </a:t>
            </a:r>
            <a:r>
              <a:rPr sz="1800" spc="-5" dirty="0">
                <a:latin typeface="Arial"/>
                <a:cs typeface="Arial"/>
              </a:rPr>
              <a:t>define </a:t>
            </a:r>
            <a:r>
              <a:rPr sz="1800" dirty="0">
                <a:latin typeface="Arial"/>
                <a:cs typeface="Arial"/>
              </a:rPr>
              <a:t>your </a:t>
            </a:r>
            <a:r>
              <a:rPr sz="1800" spc="-5" dirty="0">
                <a:latin typeface="Arial"/>
                <a:cs typeface="Arial"/>
              </a:rPr>
              <a:t>own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Modules  </a:t>
            </a:r>
            <a:r>
              <a:rPr sz="1800" spc="-5" dirty="0">
                <a:latin typeface="Arial"/>
                <a:cs typeface="Arial"/>
              </a:rPr>
              <a:t>using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autograd!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9175" y="0"/>
            <a:ext cx="4378623" cy="4620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3574" y="145286"/>
            <a:ext cx="4166235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PyTorch: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nn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-5" dirty="0">
                <a:latin typeface="Arial"/>
                <a:cs typeface="Arial"/>
              </a:rPr>
              <a:t>Define new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Modules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9175" y="400549"/>
            <a:ext cx="3985260" cy="1649095"/>
          </a:xfrm>
          <a:custGeom>
            <a:avLst/>
            <a:gdLst/>
            <a:ahLst/>
            <a:cxnLst/>
            <a:rect l="l" t="t" r="r" b="b"/>
            <a:pathLst>
              <a:path w="3985259" h="1649095">
                <a:moveTo>
                  <a:pt x="0" y="0"/>
                </a:moveTo>
                <a:lnTo>
                  <a:pt x="3985199" y="0"/>
                </a:lnTo>
                <a:lnTo>
                  <a:pt x="3985199" y="1648799"/>
                </a:lnTo>
                <a:lnTo>
                  <a:pt x="0" y="1648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0304" y="1870189"/>
            <a:ext cx="24257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Define our whole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  </a:t>
            </a:r>
            <a:r>
              <a:rPr sz="1800" spc="-5" dirty="0">
                <a:latin typeface="Arial"/>
                <a:cs typeface="Arial"/>
              </a:rPr>
              <a:t>as </a:t>
            </a:r>
            <a:r>
              <a:rPr sz="1800" dirty="0">
                <a:latin typeface="Arial"/>
                <a:cs typeface="Arial"/>
              </a:rPr>
              <a:t>a single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Module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0050" y="1321989"/>
            <a:ext cx="1077595" cy="556260"/>
          </a:xfrm>
          <a:custGeom>
            <a:avLst/>
            <a:gdLst/>
            <a:ahLst/>
            <a:cxnLst/>
            <a:rect l="l" t="t" r="r" b="b"/>
            <a:pathLst>
              <a:path w="1077595" h="556260">
                <a:moveTo>
                  <a:pt x="0" y="555985"/>
                </a:moveTo>
                <a:lnTo>
                  <a:pt x="1077426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63522" y="1272820"/>
            <a:ext cx="110304" cy="86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9175" y="0"/>
            <a:ext cx="4378623" cy="4620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3574" y="145286"/>
            <a:ext cx="4166235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PyTorch: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nn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spc="-5" dirty="0">
                <a:latin typeface="Arial"/>
                <a:cs typeface="Arial"/>
              </a:rPr>
              <a:t>Define new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Modules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70700" y="611100"/>
            <a:ext cx="3420745" cy="679450"/>
          </a:xfrm>
          <a:custGeom>
            <a:avLst/>
            <a:gdLst/>
            <a:ahLst/>
            <a:cxnLst/>
            <a:rect l="l" t="t" r="r" b="b"/>
            <a:pathLst>
              <a:path w="3420745" h="679450">
                <a:moveTo>
                  <a:pt x="0" y="0"/>
                </a:moveTo>
                <a:lnTo>
                  <a:pt x="3420599" y="0"/>
                </a:lnTo>
                <a:lnTo>
                  <a:pt x="3420599" y="679199"/>
                </a:lnTo>
                <a:lnTo>
                  <a:pt x="0" y="679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0225" y="1765831"/>
            <a:ext cx="226187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Initializer </a:t>
            </a:r>
            <a:r>
              <a:rPr sz="1800" dirty="0">
                <a:latin typeface="Arial"/>
                <a:cs typeface="Arial"/>
              </a:rPr>
              <a:t>sets </a:t>
            </a:r>
            <a:r>
              <a:rPr sz="1800" spc="-5" dirty="0">
                <a:latin typeface="Arial"/>
                <a:cs typeface="Arial"/>
              </a:rPr>
              <a:t>up two  </a:t>
            </a:r>
            <a:r>
              <a:rPr sz="1800" dirty="0">
                <a:latin typeface="Arial"/>
                <a:cs typeface="Arial"/>
              </a:rPr>
              <a:t>children (Modules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  contain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modules)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0050" y="1321989"/>
            <a:ext cx="1077595" cy="556260"/>
          </a:xfrm>
          <a:custGeom>
            <a:avLst/>
            <a:gdLst/>
            <a:ahLst/>
            <a:cxnLst/>
            <a:rect l="l" t="t" r="r" b="b"/>
            <a:pathLst>
              <a:path w="1077595" h="556260">
                <a:moveTo>
                  <a:pt x="0" y="555985"/>
                </a:moveTo>
                <a:lnTo>
                  <a:pt x="1077426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63522" y="1272820"/>
            <a:ext cx="110304" cy="86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9175" y="0"/>
            <a:ext cx="4378623" cy="4620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166235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25" dirty="0"/>
              <a:t> </a:t>
            </a:r>
            <a:r>
              <a:rPr spc="-5" dirty="0"/>
              <a:t>nn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Define new</a:t>
            </a:r>
            <a:r>
              <a:rPr spc="-90" dirty="0"/>
              <a:t> </a:t>
            </a:r>
            <a:r>
              <a:rPr dirty="0"/>
              <a:t>Modules</a:t>
            </a:r>
          </a:p>
        </p:txBody>
      </p:sp>
      <p:sp>
        <p:nvSpPr>
          <p:cNvPr id="4" name="object 4"/>
          <p:cNvSpPr/>
          <p:nvPr/>
        </p:nvSpPr>
        <p:spPr>
          <a:xfrm>
            <a:off x="4970700" y="1373100"/>
            <a:ext cx="3420745" cy="647065"/>
          </a:xfrm>
          <a:custGeom>
            <a:avLst/>
            <a:gdLst/>
            <a:ahLst/>
            <a:cxnLst/>
            <a:rect l="l" t="t" r="r" b="b"/>
            <a:pathLst>
              <a:path w="3420745" h="647064">
                <a:moveTo>
                  <a:pt x="0" y="0"/>
                </a:moveTo>
                <a:lnTo>
                  <a:pt x="3420599" y="0"/>
                </a:lnTo>
                <a:lnTo>
                  <a:pt x="3420599" y="646499"/>
                </a:lnTo>
                <a:lnTo>
                  <a:pt x="0" y="646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525" y="1576180"/>
            <a:ext cx="2691130" cy="19570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Define forward pass using  </a:t>
            </a:r>
            <a:r>
              <a:rPr sz="1800" dirty="0">
                <a:latin typeface="Arial"/>
                <a:cs typeface="Arial"/>
              </a:rPr>
              <a:t>child modules </a:t>
            </a:r>
            <a:r>
              <a:rPr sz="1800" spc="-5" dirty="0">
                <a:latin typeface="Arial"/>
                <a:cs typeface="Arial"/>
              </a:rPr>
              <a:t>and  autograd ops on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Variables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20701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No need to define  backward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autograd will  handle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0000" y="1710444"/>
            <a:ext cx="1347470" cy="167640"/>
          </a:xfrm>
          <a:custGeom>
            <a:avLst/>
            <a:gdLst/>
            <a:ahLst/>
            <a:cxnLst/>
            <a:rect l="l" t="t" r="r" b="b"/>
            <a:pathLst>
              <a:path w="1347470" h="167639">
                <a:moveTo>
                  <a:pt x="0" y="167405"/>
                </a:moveTo>
                <a:lnTo>
                  <a:pt x="134727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3867" y="1669693"/>
            <a:ext cx="108720" cy="8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9175" y="0"/>
            <a:ext cx="4378623" cy="4620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166235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25" dirty="0"/>
              <a:t> </a:t>
            </a:r>
            <a:r>
              <a:rPr spc="-5" dirty="0"/>
              <a:t>nn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Define new</a:t>
            </a:r>
            <a:r>
              <a:rPr spc="-90" dirty="0"/>
              <a:t> </a:t>
            </a:r>
            <a:r>
              <a:rPr dirty="0"/>
              <a:t>Modules</a:t>
            </a:r>
          </a:p>
        </p:txBody>
      </p:sp>
      <p:sp>
        <p:nvSpPr>
          <p:cNvPr id="4" name="object 4"/>
          <p:cNvSpPr/>
          <p:nvPr/>
        </p:nvSpPr>
        <p:spPr>
          <a:xfrm>
            <a:off x="4635350" y="2861699"/>
            <a:ext cx="4330065" cy="1729105"/>
          </a:xfrm>
          <a:custGeom>
            <a:avLst/>
            <a:gdLst/>
            <a:ahLst/>
            <a:cxnLst/>
            <a:rect l="l" t="t" r="r" b="b"/>
            <a:pathLst>
              <a:path w="4330065" h="1729104">
                <a:moveTo>
                  <a:pt x="0" y="0"/>
                </a:moveTo>
                <a:lnTo>
                  <a:pt x="4329899" y="0"/>
                </a:lnTo>
                <a:lnTo>
                  <a:pt x="4329899" y="1728899"/>
                </a:lnTo>
                <a:lnTo>
                  <a:pt x="0" y="1728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5649" y="3021931"/>
            <a:ext cx="22713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Construct and train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an  instance of our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37449" y="3547350"/>
            <a:ext cx="1384935" cy="165735"/>
          </a:xfrm>
          <a:custGeom>
            <a:avLst/>
            <a:gdLst/>
            <a:ahLst/>
            <a:cxnLst/>
            <a:rect l="l" t="t" r="r" b="b"/>
            <a:pathLst>
              <a:path w="1384935" h="165735">
                <a:moveTo>
                  <a:pt x="0" y="0"/>
                </a:moveTo>
                <a:lnTo>
                  <a:pt x="1384405" y="16525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8601" y="3671834"/>
            <a:ext cx="108620" cy="81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107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591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DataLoaders</a:t>
            </a:r>
          </a:p>
        </p:txBody>
      </p:sp>
      <p:sp>
        <p:nvSpPr>
          <p:cNvPr id="3" name="object 3"/>
          <p:cNvSpPr/>
          <p:nvPr/>
        </p:nvSpPr>
        <p:spPr>
          <a:xfrm>
            <a:off x="4810100" y="842800"/>
            <a:ext cx="4333899" cy="3770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2100" y="2190974"/>
            <a:ext cx="4185920" cy="286385"/>
          </a:xfrm>
          <a:custGeom>
            <a:avLst/>
            <a:gdLst/>
            <a:ahLst/>
            <a:cxnLst/>
            <a:rect l="l" t="t" r="r" b="b"/>
            <a:pathLst>
              <a:path w="4185920" h="286385">
                <a:moveTo>
                  <a:pt x="0" y="0"/>
                </a:moveTo>
                <a:lnTo>
                  <a:pt x="4185899" y="0"/>
                </a:lnTo>
                <a:lnTo>
                  <a:pt x="4185899" y="285899"/>
                </a:lnTo>
                <a:lnTo>
                  <a:pt x="0" y="285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5650" y="1576180"/>
            <a:ext cx="2387600" cy="2233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9845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DataLoader </a:t>
            </a:r>
            <a:r>
              <a:rPr sz="1800" spc="-5" dirty="0">
                <a:latin typeface="Arial"/>
                <a:cs typeface="Arial"/>
              </a:rPr>
              <a:t>wraps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b="1" spc="-5" dirty="0">
                <a:latin typeface="Arial"/>
                <a:cs typeface="Arial"/>
              </a:rPr>
              <a:t>Dataset </a:t>
            </a:r>
            <a:r>
              <a:rPr sz="1800" spc="-5" dirty="0">
                <a:latin typeface="Arial"/>
                <a:cs typeface="Arial"/>
              </a:rPr>
              <a:t>and provides  </a:t>
            </a:r>
            <a:r>
              <a:rPr sz="1800" dirty="0">
                <a:latin typeface="Arial"/>
                <a:cs typeface="Arial"/>
              </a:rPr>
              <a:t>minibatching,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shuffling,  multithreading, </a:t>
            </a:r>
            <a:r>
              <a:rPr sz="1800" spc="-5" dirty="0">
                <a:latin typeface="Arial"/>
                <a:cs typeface="Arial"/>
              </a:rPr>
              <a:t>for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When </a:t>
            </a:r>
            <a:r>
              <a:rPr sz="1800" dirty="0">
                <a:latin typeface="Arial"/>
                <a:cs typeface="Arial"/>
              </a:rPr>
              <a:t>you </a:t>
            </a:r>
            <a:r>
              <a:rPr sz="1800" spc="-5" dirty="0">
                <a:latin typeface="Arial"/>
                <a:cs typeface="Arial"/>
              </a:rPr>
              <a:t>need to load  </a:t>
            </a:r>
            <a:r>
              <a:rPr sz="1800" dirty="0">
                <a:latin typeface="Arial"/>
                <a:cs typeface="Arial"/>
              </a:rPr>
              <a:t>custom </a:t>
            </a:r>
            <a:r>
              <a:rPr sz="1800" spc="-5" dirty="0">
                <a:latin typeface="Arial"/>
                <a:cs typeface="Arial"/>
              </a:rPr>
              <a:t>data, just write  </a:t>
            </a:r>
            <a:r>
              <a:rPr sz="1800" dirty="0">
                <a:latin typeface="Arial"/>
                <a:cs typeface="Arial"/>
              </a:rPr>
              <a:t>your </a:t>
            </a:r>
            <a:r>
              <a:rPr sz="1800" spc="-5" dirty="0">
                <a:latin typeface="Arial"/>
                <a:cs typeface="Arial"/>
              </a:rPr>
              <a:t>own Dataset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81400" y="2348019"/>
            <a:ext cx="1347470" cy="167640"/>
          </a:xfrm>
          <a:custGeom>
            <a:avLst/>
            <a:gdLst/>
            <a:ahLst/>
            <a:cxnLst/>
            <a:rect l="l" t="t" r="r" b="b"/>
            <a:pathLst>
              <a:path w="1347470" h="167639">
                <a:moveTo>
                  <a:pt x="0" y="167405"/>
                </a:moveTo>
                <a:lnTo>
                  <a:pt x="134727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15267" y="2307268"/>
            <a:ext cx="108720" cy="8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108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64310"/>
            <a:ext cx="22466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CPU </a:t>
            </a:r>
            <a:r>
              <a:rPr sz="3000" dirty="0"/>
              <a:t>vs</a:t>
            </a:r>
            <a:r>
              <a:rPr sz="3000" spc="-95" dirty="0"/>
              <a:t> </a:t>
            </a:r>
            <a:r>
              <a:rPr sz="3000" spc="-5" dirty="0"/>
              <a:t>GPU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1111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87962" y="710087"/>
          <a:ext cx="6776719" cy="3870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Cores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Clock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Speed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Memory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Price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599">
                <a:tc>
                  <a:txBody>
                    <a:bodyPr/>
                    <a:lstStyle/>
                    <a:p>
                      <a:pPr marL="85725">
                        <a:lnSpc>
                          <a:spcPts val="1664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CPU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725" marR="157480">
                        <a:lnSpc>
                          <a:spcPts val="1650"/>
                        </a:lnSpc>
                        <a:spcBef>
                          <a:spcPts val="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(Intel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Core  i7-7700k)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675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725" marR="120014">
                        <a:lnSpc>
                          <a:spcPts val="1200"/>
                        </a:lnSpc>
                        <a:spcBef>
                          <a:spcPts val="3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(8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threads with  hyperthreading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ts val="116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4.4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Shared with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system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$339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999">
                <a:tc>
                  <a:txBody>
                    <a:bodyPr/>
                    <a:lstStyle/>
                    <a:p>
                      <a:pPr marL="85725">
                        <a:lnSpc>
                          <a:spcPts val="1664"/>
                        </a:lnSpc>
                        <a:spcBef>
                          <a:spcPts val="6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CPU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725" marR="157480">
                        <a:lnSpc>
                          <a:spcPts val="1650"/>
                        </a:lnSpc>
                        <a:spcBef>
                          <a:spcPts val="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(Intel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Core  i7-6950X)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1675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725" marR="120014">
                        <a:lnSpc>
                          <a:spcPts val="120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(20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threads  with  hyperthreading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ts val="116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3.5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Shared with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system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$1723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1499">
                <a:tc>
                  <a:txBody>
                    <a:bodyPr/>
                    <a:lstStyle/>
                    <a:p>
                      <a:pPr marL="85725">
                        <a:lnSpc>
                          <a:spcPts val="1664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GPU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ts val="165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(NVIDIA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ts val="1664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Titan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Xp)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3840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1.6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12 GB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GDDR5X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$1200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499">
                <a:tc>
                  <a:txBody>
                    <a:bodyPr/>
                    <a:lstStyle/>
                    <a:p>
                      <a:pPr marL="85725" marR="118745">
                        <a:lnSpc>
                          <a:spcPts val="1650"/>
                        </a:lnSpc>
                        <a:spcBef>
                          <a:spcPts val="69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GPU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(NVIDIA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GTX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1070)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1920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1.68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GB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GDDR5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$399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263900" y="780762"/>
            <a:ext cx="1525270" cy="12865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CPU</a:t>
            </a:r>
            <a:r>
              <a:rPr sz="1400" spc="-5" dirty="0">
                <a:latin typeface="Arial"/>
                <a:cs typeface="Arial"/>
              </a:rPr>
              <a:t>: Fewer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cores,  </a:t>
            </a:r>
            <a:r>
              <a:rPr sz="1400" spc="-5" dirty="0">
                <a:latin typeface="Arial"/>
                <a:cs typeface="Arial"/>
              </a:rPr>
              <a:t>but each </a:t>
            </a:r>
            <a:r>
              <a:rPr sz="1400" dirty="0">
                <a:latin typeface="Arial"/>
                <a:cs typeface="Arial"/>
              </a:rPr>
              <a:t>core </a:t>
            </a:r>
            <a:r>
              <a:rPr sz="1400" spc="-5" dirty="0">
                <a:latin typeface="Arial"/>
                <a:cs typeface="Arial"/>
              </a:rPr>
              <a:t>is  </a:t>
            </a:r>
            <a:r>
              <a:rPr sz="1400" dirty="0">
                <a:latin typeface="Arial"/>
                <a:cs typeface="Arial"/>
              </a:rPr>
              <a:t>much </a:t>
            </a:r>
            <a:r>
              <a:rPr sz="1400" spc="-5" dirty="0">
                <a:latin typeface="Arial"/>
                <a:cs typeface="Arial"/>
              </a:rPr>
              <a:t>faster and  </a:t>
            </a:r>
            <a:r>
              <a:rPr sz="1400" dirty="0">
                <a:latin typeface="Arial"/>
                <a:cs typeface="Arial"/>
              </a:rPr>
              <a:t>much more  capable; </a:t>
            </a:r>
            <a:r>
              <a:rPr sz="1400" spc="-5" dirty="0">
                <a:latin typeface="Arial"/>
                <a:cs typeface="Arial"/>
              </a:rPr>
              <a:t>great at  </a:t>
            </a:r>
            <a:r>
              <a:rPr sz="1400" dirty="0">
                <a:latin typeface="Arial"/>
                <a:cs typeface="Arial"/>
              </a:rPr>
              <a:t>sequential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tasks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63900" y="2853913"/>
            <a:ext cx="1506220" cy="10769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GPU</a:t>
            </a:r>
            <a:r>
              <a:rPr sz="1400" spc="-5" dirty="0">
                <a:latin typeface="Arial"/>
                <a:cs typeface="Arial"/>
              </a:rPr>
              <a:t>: </a:t>
            </a:r>
            <a:r>
              <a:rPr sz="1400" dirty="0">
                <a:latin typeface="Arial"/>
                <a:cs typeface="Arial"/>
              </a:rPr>
              <a:t>More cores,  </a:t>
            </a:r>
            <a:r>
              <a:rPr sz="1400" spc="-5" dirty="0">
                <a:latin typeface="Arial"/>
                <a:cs typeface="Arial"/>
              </a:rPr>
              <a:t>but each </a:t>
            </a:r>
            <a:r>
              <a:rPr sz="1400" dirty="0">
                <a:latin typeface="Arial"/>
                <a:cs typeface="Arial"/>
              </a:rPr>
              <a:t>core </a:t>
            </a:r>
            <a:r>
              <a:rPr sz="1400" spc="-5" dirty="0">
                <a:latin typeface="Arial"/>
                <a:cs typeface="Arial"/>
              </a:rPr>
              <a:t>is  </a:t>
            </a:r>
            <a:r>
              <a:rPr sz="1400" dirty="0">
                <a:latin typeface="Arial"/>
                <a:cs typeface="Arial"/>
              </a:rPr>
              <a:t>much slower </a:t>
            </a:r>
            <a:r>
              <a:rPr sz="1400" spc="-5" dirty="0">
                <a:latin typeface="Arial"/>
                <a:cs typeface="Arial"/>
              </a:rPr>
              <a:t>and  </a:t>
            </a:r>
            <a:r>
              <a:rPr sz="1400" dirty="0">
                <a:latin typeface="Arial"/>
                <a:cs typeface="Arial"/>
              </a:rPr>
              <a:t>“dumber”; </a:t>
            </a:r>
            <a:r>
              <a:rPr sz="1400" spc="-5" dirty="0">
                <a:latin typeface="Arial"/>
                <a:cs typeface="Arial"/>
              </a:rPr>
              <a:t>great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  parallel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tasks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591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DataLoaders</a:t>
            </a:r>
          </a:p>
        </p:txBody>
      </p:sp>
      <p:sp>
        <p:nvSpPr>
          <p:cNvPr id="3" name="object 3"/>
          <p:cNvSpPr/>
          <p:nvPr/>
        </p:nvSpPr>
        <p:spPr>
          <a:xfrm>
            <a:off x="4810100" y="842800"/>
            <a:ext cx="4333899" cy="3770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2100" y="3182149"/>
            <a:ext cx="4185920" cy="462280"/>
          </a:xfrm>
          <a:custGeom>
            <a:avLst/>
            <a:gdLst/>
            <a:ahLst/>
            <a:cxnLst/>
            <a:rect l="l" t="t" r="r" b="b"/>
            <a:pathLst>
              <a:path w="4185920" h="462279">
                <a:moveTo>
                  <a:pt x="0" y="0"/>
                </a:moveTo>
                <a:lnTo>
                  <a:pt x="4185899" y="0"/>
                </a:lnTo>
                <a:lnTo>
                  <a:pt x="4185899" y="461999"/>
                </a:lnTo>
                <a:lnTo>
                  <a:pt x="0" y="461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975" y="2698656"/>
            <a:ext cx="295656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1242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Iterate over loader to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form  </a:t>
            </a:r>
            <a:r>
              <a:rPr sz="1800" dirty="0">
                <a:latin typeface="Arial"/>
                <a:cs typeface="Arial"/>
              </a:rPr>
              <a:t>minibatches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Loader gives Tensors </a:t>
            </a:r>
            <a:r>
              <a:rPr sz="1800" dirty="0">
                <a:latin typeface="Arial"/>
                <a:cs typeface="Arial"/>
              </a:rPr>
              <a:t>so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  </a:t>
            </a:r>
            <a:r>
              <a:rPr sz="1800" spc="-5" dirty="0">
                <a:latin typeface="Arial"/>
                <a:cs typeface="Arial"/>
              </a:rPr>
              <a:t>need to wrap 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Variables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81400" y="3427244"/>
            <a:ext cx="1347470" cy="167640"/>
          </a:xfrm>
          <a:custGeom>
            <a:avLst/>
            <a:gdLst/>
            <a:ahLst/>
            <a:cxnLst/>
            <a:rect l="l" t="t" r="r" b="b"/>
            <a:pathLst>
              <a:path w="1347470" h="167639">
                <a:moveTo>
                  <a:pt x="0" y="167405"/>
                </a:moveTo>
                <a:lnTo>
                  <a:pt x="134727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15267" y="3386493"/>
            <a:ext cx="108720" cy="8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5286"/>
            <a:ext cx="567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PyTorch: Pretrained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Models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2162" y="2154524"/>
            <a:ext cx="8119675" cy="1796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0125" y="1286081"/>
            <a:ext cx="537781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Super easy to use pretrained </a:t>
            </a:r>
            <a:r>
              <a:rPr sz="1800" dirty="0">
                <a:latin typeface="Arial"/>
                <a:cs typeface="Arial"/>
              </a:rPr>
              <a:t>models </a:t>
            </a:r>
            <a:r>
              <a:rPr sz="1800" spc="-5" dirty="0">
                <a:latin typeface="Arial"/>
                <a:cs typeface="Arial"/>
              </a:rPr>
              <a:t>with torchvision  </a:t>
            </a:r>
            <a:r>
              <a:rPr sz="18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https://github.com/pytorch/vision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9800" y="979337"/>
            <a:ext cx="5700172" cy="3334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496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Visdom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112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99662" y="4383702"/>
            <a:ext cx="26504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CC-BY 4.0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; no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changes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were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made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to the</a:t>
            </a:r>
            <a:r>
              <a:rPr sz="600" spc="-3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image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3925" y="1202356"/>
            <a:ext cx="2650490" cy="2233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Somewhat </a:t>
            </a:r>
            <a:r>
              <a:rPr sz="1800" dirty="0">
                <a:latin typeface="Arial"/>
                <a:cs typeface="Arial"/>
              </a:rPr>
              <a:t>similar </a:t>
            </a:r>
            <a:r>
              <a:rPr sz="1800" spc="-5" dirty="0">
                <a:latin typeface="Arial"/>
                <a:cs typeface="Arial"/>
              </a:rPr>
              <a:t>to  TensorBoard: add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logging  to </a:t>
            </a:r>
            <a:r>
              <a:rPr sz="1800" dirty="0">
                <a:latin typeface="Arial"/>
                <a:cs typeface="Arial"/>
              </a:rPr>
              <a:t>your code, </a:t>
            </a:r>
            <a:r>
              <a:rPr sz="1800" spc="-5" dirty="0">
                <a:latin typeface="Arial"/>
                <a:cs typeface="Arial"/>
              </a:rPr>
              <a:t>then  </a:t>
            </a:r>
            <a:r>
              <a:rPr sz="1800" dirty="0">
                <a:latin typeface="Arial"/>
                <a:cs typeface="Arial"/>
              </a:rPr>
              <a:t>visualized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browser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5880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Can’t </a:t>
            </a:r>
            <a:r>
              <a:rPr sz="1800" dirty="0">
                <a:latin typeface="Arial"/>
                <a:cs typeface="Arial"/>
              </a:rPr>
              <a:t>visualize  computational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graph  </a:t>
            </a:r>
            <a:r>
              <a:rPr sz="1800" dirty="0">
                <a:latin typeface="Arial"/>
                <a:cs typeface="Arial"/>
              </a:rPr>
              <a:t>structure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(yet?)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25" y="4246269"/>
            <a:ext cx="25095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https://github.com/facebookresearch/visdom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73925" y="1202356"/>
            <a:ext cx="2650490" cy="2233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Somewhat </a:t>
            </a:r>
            <a:r>
              <a:rPr sz="1800" dirty="0">
                <a:latin typeface="Arial"/>
                <a:cs typeface="Arial"/>
              </a:rPr>
              <a:t>similar </a:t>
            </a:r>
            <a:r>
              <a:rPr sz="1800" spc="-5" dirty="0">
                <a:latin typeface="Arial"/>
                <a:cs typeface="Arial"/>
              </a:rPr>
              <a:t>to  TensorBoard: add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logging  to </a:t>
            </a:r>
            <a:r>
              <a:rPr sz="1800" dirty="0">
                <a:latin typeface="Arial"/>
                <a:cs typeface="Arial"/>
              </a:rPr>
              <a:t>your code, </a:t>
            </a:r>
            <a:r>
              <a:rPr sz="1800" spc="-5" dirty="0">
                <a:latin typeface="Arial"/>
                <a:cs typeface="Arial"/>
              </a:rPr>
              <a:t>then  </a:t>
            </a:r>
            <a:r>
              <a:rPr sz="1800" dirty="0">
                <a:latin typeface="Arial"/>
                <a:cs typeface="Arial"/>
              </a:rPr>
              <a:t>visualized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browser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 marR="55880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Can’t </a:t>
            </a:r>
            <a:r>
              <a:rPr sz="1800" dirty="0">
                <a:latin typeface="Arial"/>
                <a:cs typeface="Arial"/>
              </a:rPr>
              <a:t>visualize  computational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graph  </a:t>
            </a:r>
            <a:r>
              <a:rPr sz="1800" dirty="0">
                <a:latin typeface="Arial"/>
                <a:cs typeface="Arial"/>
              </a:rPr>
              <a:t>structure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(yet?)</a:t>
            </a:r>
          </a:p>
        </p:txBody>
      </p:sp>
      <p:sp>
        <p:nvSpPr>
          <p:cNvPr id="2" name="object 2"/>
          <p:cNvSpPr/>
          <p:nvPr/>
        </p:nvSpPr>
        <p:spPr>
          <a:xfrm>
            <a:off x="3129800" y="979337"/>
            <a:ext cx="5700172" cy="3334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496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Visdom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113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99662" y="4383702"/>
            <a:ext cx="26504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4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  <a:hlinkClick r:id="rId4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is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CC-BY 4.0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; no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changes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were </a:t>
            </a:r>
            <a:r>
              <a:rPr sz="600" dirty="0">
                <a:solidFill>
                  <a:srgbClr val="999999"/>
                </a:solidFill>
                <a:latin typeface="Arial"/>
                <a:cs typeface="Arial"/>
              </a:rPr>
              <a:t>made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to the</a:t>
            </a:r>
            <a:r>
              <a:rPr sz="600" spc="-3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image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308F5B-1985-45A6-BF31-F185995D5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721" y="6575"/>
            <a:ext cx="2853132" cy="48737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E413E8C-EF74-4A2C-8719-5922B66776BB}"/>
              </a:ext>
            </a:extLst>
          </p:cNvPr>
          <p:cNvSpPr/>
          <p:nvPr/>
        </p:nvSpPr>
        <p:spPr>
          <a:xfrm>
            <a:off x="163574" y="3452843"/>
            <a:ext cx="26504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hlinkClick r:id="rId7"/>
              </a:rPr>
              <a:t>https://www.facebook.com/groups/PyTorchKR/permalink/936746803131668/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730297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9275" y="0"/>
            <a:ext cx="3234856" cy="4624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84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Aside:</a:t>
            </a:r>
            <a:r>
              <a:rPr spc="-95" dirty="0"/>
              <a:t> </a:t>
            </a:r>
            <a:r>
              <a:rPr spc="-5" dirty="0"/>
              <a:t>Torch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114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9399" y="1046305"/>
            <a:ext cx="3557270" cy="33381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1275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Direct ancestor of PyTorch  </a:t>
            </a:r>
            <a:r>
              <a:rPr sz="1800" dirty="0">
                <a:latin typeface="Arial"/>
                <a:cs typeface="Arial"/>
              </a:rPr>
              <a:t>(they share a </a:t>
            </a:r>
            <a:r>
              <a:rPr sz="1800" spc="-5" dirty="0">
                <a:latin typeface="Arial"/>
                <a:cs typeface="Arial"/>
              </a:rPr>
              <a:t>lot of 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backend)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Written in Lua, not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Python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PyTorch has </a:t>
            </a:r>
            <a:r>
              <a:rPr sz="1800" dirty="0">
                <a:latin typeface="Arial"/>
                <a:cs typeface="Arial"/>
              </a:rPr>
              <a:t>3 </a:t>
            </a:r>
            <a:r>
              <a:rPr sz="1800" spc="-5" dirty="0">
                <a:latin typeface="Arial"/>
                <a:cs typeface="Arial"/>
              </a:rPr>
              <a:t>levels of  abstraction: </a:t>
            </a:r>
            <a:r>
              <a:rPr sz="1800" b="1" spc="-5" dirty="0">
                <a:latin typeface="Arial"/>
                <a:cs typeface="Arial"/>
              </a:rPr>
              <a:t>Tensor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b="1" spc="-5" dirty="0">
                <a:latin typeface="Arial"/>
                <a:cs typeface="Arial"/>
              </a:rPr>
              <a:t>Variable</a:t>
            </a:r>
            <a:r>
              <a:rPr sz="1800" spc="-5" dirty="0">
                <a:latin typeface="Arial"/>
                <a:cs typeface="Arial"/>
              </a:rPr>
              <a:t>, and  </a:t>
            </a:r>
            <a:r>
              <a:rPr sz="1800" b="1" dirty="0">
                <a:latin typeface="Arial"/>
                <a:cs typeface="Arial"/>
              </a:rPr>
              <a:t>Module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Torch only has 2: </a:t>
            </a:r>
            <a:r>
              <a:rPr sz="1800" b="1" spc="-5" dirty="0">
                <a:latin typeface="Arial"/>
                <a:cs typeface="Arial"/>
              </a:rPr>
              <a:t>Tensor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Module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More </a:t>
            </a:r>
            <a:r>
              <a:rPr sz="1800" spc="-5" dirty="0">
                <a:latin typeface="Arial"/>
                <a:cs typeface="Arial"/>
              </a:rPr>
              <a:t>details: Check 2016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slides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9275" y="0"/>
            <a:ext cx="3234856" cy="4624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3574" y="145286"/>
            <a:ext cx="2584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Aside: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Torch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59274" y="827000"/>
            <a:ext cx="2708275" cy="810895"/>
          </a:xfrm>
          <a:custGeom>
            <a:avLst/>
            <a:gdLst/>
            <a:ahLst/>
            <a:cxnLst/>
            <a:rect l="l" t="t" r="r" b="b"/>
            <a:pathLst>
              <a:path w="2708275" h="810894">
                <a:moveTo>
                  <a:pt x="0" y="0"/>
                </a:moveTo>
                <a:lnTo>
                  <a:pt x="2708099" y="0"/>
                </a:lnTo>
                <a:lnTo>
                  <a:pt x="2708099" y="810299"/>
                </a:lnTo>
                <a:lnTo>
                  <a:pt x="0" y="810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2749" y="1076230"/>
            <a:ext cx="20072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Build </a:t>
            </a:r>
            <a:r>
              <a:rPr sz="1800" dirty="0">
                <a:latin typeface="Arial"/>
                <a:cs typeface="Arial"/>
              </a:rPr>
              <a:t>a model </a:t>
            </a:r>
            <a:r>
              <a:rPr sz="1800" spc="-5" dirty="0">
                <a:latin typeface="Arial"/>
                <a:cs typeface="Arial"/>
              </a:rPr>
              <a:t>as </a:t>
            </a:r>
            <a:r>
              <a:rPr sz="1800" dirty="0">
                <a:latin typeface="Arial"/>
                <a:cs typeface="Arial"/>
              </a:rPr>
              <a:t>a  sequence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layers,  and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loss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98575" y="1246243"/>
            <a:ext cx="1347470" cy="167640"/>
          </a:xfrm>
          <a:custGeom>
            <a:avLst/>
            <a:gdLst/>
            <a:ahLst/>
            <a:cxnLst/>
            <a:rect l="l" t="t" r="r" b="b"/>
            <a:pathLst>
              <a:path w="1347470" h="167640">
                <a:moveTo>
                  <a:pt x="0" y="167405"/>
                </a:moveTo>
                <a:lnTo>
                  <a:pt x="1347272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2442" y="1205493"/>
            <a:ext cx="108720" cy="8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115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9275" y="0"/>
            <a:ext cx="3234856" cy="4624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84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Aside:</a:t>
            </a:r>
            <a:r>
              <a:rPr spc="-95" dirty="0"/>
              <a:t> </a:t>
            </a:r>
            <a:r>
              <a:rPr spc="-5" dirty="0"/>
              <a:t>Torch</a:t>
            </a:r>
          </a:p>
        </p:txBody>
      </p:sp>
      <p:sp>
        <p:nvSpPr>
          <p:cNvPr id="4" name="object 4"/>
          <p:cNvSpPr/>
          <p:nvPr/>
        </p:nvSpPr>
        <p:spPr>
          <a:xfrm>
            <a:off x="4559274" y="2274799"/>
            <a:ext cx="2708275" cy="1600200"/>
          </a:xfrm>
          <a:custGeom>
            <a:avLst/>
            <a:gdLst/>
            <a:ahLst/>
            <a:cxnLst/>
            <a:rect l="l" t="t" r="r" b="b"/>
            <a:pathLst>
              <a:path w="2708275" h="1600200">
                <a:moveTo>
                  <a:pt x="0" y="0"/>
                </a:moveTo>
                <a:lnTo>
                  <a:pt x="2708099" y="0"/>
                </a:lnTo>
                <a:lnTo>
                  <a:pt x="2708099" y="1599899"/>
                </a:lnTo>
                <a:lnTo>
                  <a:pt x="0" y="1599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9825" y="2611231"/>
            <a:ext cx="200660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Define </a:t>
            </a:r>
            <a:r>
              <a:rPr sz="1800" dirty="0">
                <a:latin typeface="Arial"/>
                <a:cs typeface="Arial"/>
              </a:rPr>
              <a:t>a callback  </a:t>
            </a:r>
            <a:r>
              <a:rPr sz="1800" spc="-5" dirty="0">
                <a:latin typeface="Arial"/>
                <a:cs typeface="Arial"/>
              </a:rPr>
              <a:t>that inputs weights,  produces loss and  gradient on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7774" y="2910049"/>
            <a:ext cx="1298575" cy="151765"/>
          </a:xfrm>
          <a:custGeom>
            <a:avLst/>
            <a:gdLst/>
            <a:ahLst/>
            <a:cxnLst/>
            <a:rect l="l" t="t" r="r" b="b"/>
            <a:pathLst>
              <a:path w="1298575" h="151764">
                <a:moveTo>
                  <a:pt x="0" y="0"/>
                </a:moveTo>
                <a:lnTo>
                  <a:pt x="1297970" y="15145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2573" y="3020724"/>
            <a:ext cx="108564" cy="81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116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9275" y="0"/>
            <a:ext cx="3234856" cy="4624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84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Aside:</a:t>
            </a:r>
            <a:r>
              <a:rPr spc="-95" dirty="0"/>
              <a:t> </a:t>
            </a:r>
            <a:r>
              <a:rPr spc="-5" dirty="0"/>
              <a:t>Torch</a:t>
            </a:r>
          </a:p>
        </p:txBody>
      </p:sp>
      <p:sp>
        <p:nvSpPr>
          <p:cNvPr id="4" name="object 4"/>
          <p:cNvSpPr/>
          <p:nvPr/>
        </p:nvSpPr>
        <p:spPr>
          <a:xfrm>
            <a:off x="4559274" y="2581200"/>
            <a:ext cx="2708275" cy="328295"/>
          </a:xfrm>
          <a:custGeom>
            <a:avLst/>
            <a:gdLst/>
            <a:ahLst/>
            <a:cxnLst/>
            <a:rect l="l" t="t" r="r" b="b"/>
            <a:pathLst>
              <a:path w="2708275" h="328294">
                <a:moveTo>
                  <a:pt x="0" y="0"/>
                </a:moveTo>
                <a:lnTo>
                  <a:pt x="2708099" y="0"/>
                </a:lnTo>
                <a:lnTo>
                  <a:pt x="2708099" y="327899"/>
                </a:lnTo>
                <a:lnTo>
                  <a:pt x="0" y="327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9825" y="2611231"/>
            <a:ext cx="19310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Forward</a:t>
            </a:r>
            <a:r>
              <a:rPr sz="1800" spc="-5" dirty="0">
                <a:latin typeface="Arial"/>
                <a:cs typeface="Arial"/>
              </a:rPr>
              <a:t>: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  scores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75574" y="2761101"/>
            <a:ext cx="1470660" cy="207645"/>
          </a:xfrm>
          <a:custGeom>
            <a:avLst/>
            <a:gdLst/>
            <a:ahLst/>
            <a:cxnLst/>
            <a:rect l="l" t="t" r="r" b="b"/>
            <a:pathLst>
              <a:path w="1470660" h="207644">
                <a:moveTo>
                  <a:pt x="0" y="207248"/>
                </a:moveTo>
                <a:lnTo>
                  <a:pt x="1470518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2177" y="2720418"/>
            <a:ext cx="109045" cy="81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117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9275" y="0"/>
            <a:ext cx="3234856" cy="4624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84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Aside:</a:t>
            </a:r>
            <a:r>
              <a:rPr spc="-95" dirty="0"/>
              <a:t> </a:t>
            </a:r>
            <a:r>
              <a:rPr spc="-5" dirty="0"/>
              <a:t>Torch</a:t>
            </a:r>
          </a:p>
        </p:txBody>
      </p:sp>
      <p:sp>
        <p:nvSpPr>
          <p:cNvPr id="4" name="object 4"/>
          <p:cNvSpPr/>
          <p:nvPr/>
        </p:nvSpPr>
        <p:spPr>
          <a:xfrm>
            <a:off x="4559274" y="3001016"/>
            <a:ext cx="3112135" cy="486409"/>
          </a:xfrm>
          <a:custGeom>
            <a:avLst/>
            <a:gdLst/>
            <a:ahLst/>
            <a:cxnLst/>
            <a:rect l="l" t="t" r="r" b="b"/>
            <a:pathLst>
              <a:path w="3112134" h="486410">
                <a:moveTo>
                  <a:pt x="0" y="0"/>
                </a:moveTo>
                <a:lnTo>
                  <a:pt x="3111899" y="0"/>
                </a:lnTo>
                <a:lnTo>
                  <a:pt x="3111899" y="486299"/>
                </a:lnTo>
                <a:lnTo>
                  <a:pt x="0" y="486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9899" y="2866580"/>
            <a:ext cx="2108835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Backward</a:t>
            </a:r>
            <a:r>
              <a:rPr sz="1800" spc="-5" dirty="0">
                <a:latin typeface="Arial"/>
                <a:cs typeface="Arial"/>
              </a:rPr>
              <a:t>: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  </a:t>
            </a:r>
            <a:r>
              <a:rPr sz="1800" spc="-5" dirty="0">
                <a:latin typeface="Arial"/>
                <a:cs typeface="Arial"/>
              </a:rPr>
              <a:t>gradient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31750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(no </a:t>
            </a:r>
            <a:r>
              <a:rPr sz="1800" spc="-5" dirty="0">
                <a:latin typeface="Arial"/>
                <a:cs typeface="Arial"/>
              </a:rPr>
              <a:t>autograd, need  to pass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grad_scores  around)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7774" y="3079466"/>
            <a:ext cx="1298575" cy="151765"/>
          </a:xfrm>
          <a:custGeom>
            <a:avLst/>
            <a:gdLst/>
            <a:ahLst/>
            <a:cxnLst/>
            <a:rect l="l" t="t" r="r" b="b"/>
            <a:pathLst>
              <a:path w="1298575" h="151764">
                <a:moveTo>
                  <a:pt x="0" y="0"/>
                </a:moveTo>
                <a:lnTo>
                  <a:pt x="1297970" y="15145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2573" y="3190140"/>
            <a:ext cx="108564" cy="81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118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9275" y="0"/>
            <a:ext cx="3234856" cy="4624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84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Aside:</a:t>
            </a:r>
            <a:r>
              <a:rPr spc="-95" dirty="0"/>
              <a:t> </a:t>
            </a:r>
            <a:r>
              <a:rPr spc="-5" dirty="0"/>
              <a:t>Torch</a:t>
            </a:r>
          </a:p>
        </p:txBody>
      </p:sp>
      <p:sp>
        <p:nvSpPr>
          <p:cNvPr id="4" name="object 4"/>
          <p:cNvSpPr/>
          <p:nvPr/>
        </p:nvSpPr>
        <p:spPr>
          <a:xfrm>
            <a:off x="4559274" y="3977599"/>
            <a:ext cx="3112135" cy="614045"/>
          </a:xfrm>
          <a:custGeom>
            <a:avLst/>
            <a:gdLst/>
            <a:ahLst/>
            <a:cxnLst/>
            <a:rect l="l" t="t" r="r" b="b"/>
            <a:pathLst>
              <a:path w="3112134" h="614045">
                <a:moveTo>
                  <a:pt x="0" y="0"/>
                </a:moveTo>
                <a:lnTo>
                  <a:pt x="3111899" y="0"/>
                </a:lnTo>
                <a:lnTo>
                  <a:pt x="3111899" y="613799"/>
                </a:lnTo>
                <a:lnTo>
                  <a:pt x="0" y="613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1400" y="3748831"/>
            <a:ext cx="24123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Pass </a:t>
            </a:r>
            <a:r>
              <a:rPr sz="1800" dirty="0">
                <a:latin typeface="Arial"/>
                <a:cs typeface="Arial"/>
              </a:rPr>
              <a:t>callback </a:t>
            </a:r>
            <a:r>
              <a:rPr sz="1800" spc="-5" dirty="0">
                <a:latin typeface="Arial"/>
                <a:cs typeface="Arial"/>
              </a:rPr>
              <a:t>to  optimizer over and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47774" y="4119800"/>
            <a:ext cx="1298575" cy="151765"/>
          </a:xfrm>
          <a:custGeom>
            <a:avLst/>
            <a:gdLst/>
            <a:ahLst/>
            <a:cxnLst/>
            <a:rect l="l" t="t" r="r" b="b"/>
            <a:pathLst>
              <a:path w="1298575" h="151764">
                <a:moveTo>
                  <a:pt x="0" y="0"/>
                </a:moveTo>
                <a:lnTo>
                  <a:pt x="1297970" y="15145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2573" y="4230474"/>
            <a:ext cx="108564" cy="81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119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925" y="289059"/>
            <a:ext cx="50584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Example: </a:t>
            </a:r>
            <a:r>
              <a:rPr sz="3000" dirty="0"/>
              <a:t>Matrix</a:t>
            </a:r>
            <a:r>
              <a:rPr sz="3000" spc="-90" dirty="0"/>
              <a:t> </a:t>
            </a:r>
            <a:r>
              <a:rPr sz="3000" dirty="0"/>
              <a:t>Multiplication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03600" y="1469575"/>
            <a:ext cx="2146300" cy="2755265"/>
          </a:xfrm>
          <a:custGeom>
            <a:avLst/>
            <a:gdLst/>
            <a:ahLst/>
            <a:cxnLst/>
            <a:rect l="l" t="t" r="r" b="b"/>
            <a:pathLst>
              <a:path w="2146300" h="2755265">
                <a:moveTo>
                  <a:pt x="0" y="0"/>
                </a:moveTo>
                <a:lnTo>
                  <a:pt x="2146199" y="0"/>
                </a:lnTo>
                <a:lnTo>
                  <a:pt x="2146199" y="2754899"/>
                </a:lnTo>
                <a:lnTo>
                  <a:pt x="0" y="2754899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2399" y="1836324"/>
            <a:ext cx="2360295" cy="2021839"/>
          </a:xfrm>
          <a:custGeom>
            <a:avLst/>
            <a:gdLst/>
            <a:ahLst/>
            <a:cxnLst/>
            <a:rect l="l" t="t" r="r" b="b"/>
            <a:pathLst>
              <a:path w="2360295" h="2021839">
                <a:moveTo>
                  <a:pt x="0" y="0"/>
                </a:moveTo>
                <a:lnTo>
                  <a:pt x="2360099" y="0"/>
                </a:lnTo>
                <a:lnTo>
                  <a:pt x="2360099" y="2021399"/>
                </a:lnTo>
                <a:lnTo>
                  <a:pt x="0" y="2021399"/>
                </a:lnTo>
                <a:lnTo>
                  <a:pt x="0" y="0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16924" y="1449574"/>
            <a:ext cx="2555240" cy="2755265"/>
          </a:xfrm>
          <a:custGeom>
            <a:avLst/>
            <a:gdLst/>
            <a:ahLst/>
            <a:cxnLst/>
            <a:rect l="l" t="t" r="r" b="b"/>
            <a:pathLst>
              <a:path w="2555240" h="2755265">
                <a:moveTo>
                  <a:pt x="0" y="0"/>
                </a:moveTo>
                <a:lnTo>
                  <a:pt x="2555099" y="0"/>
                </a:lnTo>
                <a:lnTo>
                  <a:pt x="2555099" y="2754899"/>
                </a:lnTo>
                <a:lnTo>
                  <a:pt x="0" y="2754899"/>
                </a:lnTo>
                <a:lnTo>
                  <a:pt x="0" y="0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99817" y="1017108"/>
            <a:ext cx="753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x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4658" y="1343007"/>
            <a:ext cx="76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 x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09183" y="1032449"/>
            <a:ext cx="769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 x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53876" y="2575062"/>
            <a:ext cx="292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=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7457" y="15938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7457" y="18688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7457" y="21438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7457" y="24188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7457" y="26938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7457" y="29688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7457" y="32438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7457" y="35188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7457" y="37938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457" y="4068824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761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64958" y="1980774"/>
            <a:ext cx="0" cy="1732914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0"/>
                </a:moveTo>
                <a:lnTo>
                  <a:pt x="0" y="1732499"/>
                </a:lnTo>
              </a:path>
            </a:pathLst>
          </a:custGeom>
          <a:ln w="76199">
            <a:solidFill>
              <a:srgbClr val="B45F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0182" y="1980774"/>
            <a:ext cx="0" cy="1732914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0"/>
                </a:moveTo>
                <a:lnTo>
                  <a:pt x="0" y="1732499"/>
                </a:lnTo>
              </a:path>
            </a:pathLst>
          </a:custGeom>
          <a:ln w="76199">
            <a:solidFill>
              <a:srgbClr val="B45F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35407" y="1980774"/>
            <a:ext cx="0" cy="1732914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0"/>
                </a:moveTo>
                <a:lnTo>
                  <a:pt x="0" y="1732499"/>
                </a:lnTo>
              </a:path>
            </a:pathLst>
          </a:custGeom>
          <a:ln w="76199">
            <a:solidFill>
              <a:srgbClr val="B45F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20632" y="1980774"/>
            <a:ext cx="0" cy="1732914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0"/>
                </a:moveTo>
                <a:lnTo>
                  <a:pt x="0" y="1732499"/>
                </a:lnTo>
              </a:path>
            </a:pathLst>
          </a:custGeom>
          <a:ln w="76199">
            <a:solidFill>
              <a:srgbClr val="B45F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16082" y="1980774"/>
            <a:ext cx="0" cy="1732914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0"/>
                </a:moveTo>
                <a:lnTo>
                  <a:pt x="0" y="1732499"/>
                </a:lnTo>
              </a:path>
            </a:pathLst>
          </a:custGeom>
          <a:ln w="76199">
            <a:solidFill>
              <a:srgbClr val="B45F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80857" y="1980774"/>
            <a:ext cx="0" cy="1732914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0"/>
                </a:moveTo>
                <a:lnTo>
                  <a:pt x="0" y="1732499"/>
                </a:lnTo>
              </a:path>
            </a:pathLst>
          </a:custGeom>
          <a:ln w="76199">
            <a:solidFill>
              <a:srgbClr val="B45F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38207" y="1970774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199" y="0"/>
                </a:lnTo>
              </a:path>
            </a:pathLst>
          </a:custGeom>
          <a:ln w="19999">
            <a:solidFill>
              <a:srgbClr val="B45F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6307" y="1980774"/>
            <a:ext cx="0" cy="1732914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0"/>
                </a:moveTo>
                <a:lnTo>
                  <a:pt x="0" y="1732499"/>
                </a:lnTo>
              </a:path>
            </a:pathLst>
          </a:custGeom>
          <a:ln w="76199">
            <a:solidFill>
              <a:srgbClr val="B45F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1532" y="1980774"/>
            <a:ext cx="0" cy="1732914"/>
          </a:xfrm>
          <a:custGeom>
            <a:avLst/>
            <a:gdLst/>
            <a:ahLst/>
            <a:cxnLst/>
            <a:rect l="l" t="t" r="r" b="b"/>
            <a:pathLst>
              <a:path h="1732914">
                <a:moveTo>
                  <a:pt x="0" y="0"/>
                </a:moveTo>
                <a:lnTo>
                  <a:pt x="0" y="1732499"/>
                </a:lnTo>
              </a:path>
            </a:pathLst>
          </a:custGeom>
          <a:ln w="76199">
            <a:solidFill>
              <a:srgbClr val="B45F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14792" y="15938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30342" y="15938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45892" y="15938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76992" y="15938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61442" y="15938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92542" y="15938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08092" y="15938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23642" y="15938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14792" y="1853925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30342" y="1853925"/>
            <a:ext cx="163499" cy="163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45892" y="1853925"/>
            <a:ext cx="163499" cy="163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61442" y="1853925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76992" y="1853925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92542" y="1853925"/>
            <a:ext cx="163499" cy="163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08092" y="1853925"/>
            <a:ext cx="163499" cy="163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23642" y="1853925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14792" y="21140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30342" y="21140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45892" y="21140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61442" y="21140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76992" y="21140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92542" y="21140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08092" y="21140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523642" y="21140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08292" y="23741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23842" y="23741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39392" y="23741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54942" y="23741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70492" y="23741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86042" y="23741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201592" y="23741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517142" y="23741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08292" y="26342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23842" y="26342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39392" y="26342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54942" y="26342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70492" y="26342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86042" y="26342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201592" y="2634225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17142" y="2634225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308292" y="28943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23842" y="28943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39392" y="28943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54942" y="2894324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70492" y="28943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6042" y="28943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01592" y="28943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08292" y="3154424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17142" y="2894324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23842" y="3154424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39392" y="3154424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70492" y="3154424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254942" y="3154424"/>
            <a:ext cx="163499" cy="163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886042" y="3154424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201592" y="3154424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308292" y="34145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517142" y="3154424"/>
            <a:ext cx="163499" cy="163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23842" y="34145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39392" y="34145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54942" y="3414524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570492" y="34145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01592" y="34145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886042" y="34145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517142" y="3414524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308292" y="36510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939392" y="36510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623842" y="36510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54942" y="3651024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570492" y="36510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886042" y="36510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201592" y="3651024"/>
            <a:ext cx="163499" cy="16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517142" y="3651024"/>
            <a:ext cx="163499" cy="16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08292" y="3911137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23842" y="3911137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939392" y="3911137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54942" y="3911137"/>
            <a:ext cx="163499" cy="163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570492" y="3911137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886042" y="3911137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01592" y="3911137"/>
            <a:ext cx="163499" cy="163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517142" y="3911137"/>
            <a:ext cx="163499" cy="163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1212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0" name="object 1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1" name="object 1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599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Torch </a:t>
            </a:r>
            <a:r>
              <a:rPr dirty="0"/>
              <a:t>vs</a:t>
            </a:r>
            <a:r>
              <a:rPr spc="-90" dirty="0"/>
              <a:t> </a:t>
            </a:r>
            <a:r>
              <a:rPr spc="-5" dirty="0"/>
              <a:t>PyTorch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120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5825" y="1130008"/>
            <a:ext cx="326771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Torch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Arial"/>
                <a:cs typeface="Arial"/>
              </a:rPr>
              <a:t>(-)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Lua</a:t>
            </a:r>
            <a:endParaRPr sz="2400">
              <a:latin typeface="Arial"/>
              <a:cs typeface="Arial"/>
            </a:endParaRPr>
          </a:p>
          <a:p>
            <a:pPr marL="12700" marR="1181100">
              <a:lnSpc>
                <a:spcPts val="285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(-) </a:t>
            </a:r>
            <a:r>
              <a:rPr sz="2400" spc="-5" dirty="0">
                <a:latin typeface="Arial"/>
                <a:cs typeface="Arial"/>
              </a:rPr>
              <a:t>No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autograd  </a:t>
            </a:r>
            <a:r>
              <a:rPr sz="2400" dirty="0">
                <a:latin typeface="Arial"/>
                <a:cs typeface="Arial"/>
              </a:rPr>
              <a:t>(+) More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stable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45"/>
              </a:lnSpc>
            </a:pPr>
            <a:r>
              <a:rPr sz="2400" dirty="0">
                <a:latin typeface="Arial"/>
                <a:cs typeface="Arial"/>
              </a:rPr>
              <a:t>(+) </a:t>
            </a:r>
            <a:r>
              <a:rPr sz="2400" spc="-5" dirty="0">
                <a:latin typeface="Arial"/>
                <a:cs typeface="Arial"/>
              </a:rPr>
              <a:t>Lots of existing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latin typeface="Arial"/>
                <a:cs typeface="Arial"/>
              </a:rPr>
              <a:t>(0)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3900" y="1130008"/>
            <a:ext cx="322580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PyTorch</a:t>
            </a:r>
            <a:endParaRPr sz="2400">
              <a:latin typeface="Arial"/>
              <a:cs typeface="Arial"/>
            </a:endParaRPr>
          </a:p>
          <a:p>
            <a:pPr marL="12700" marR="1504950">
              <a:lnSpc>
                <a:spcPts val="285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(+) </a:t>
            </a:r>
            <a:r>
              <a:rPr sz="2400" spc="-5" dirty="0">
                <a:latin typeface="Arial"/>
                <a:cs typeface="Arial"/>
              </a:rPr>
              <a:t>Python  </a:t>
            </a:r>
            <a:r>
              <a:rPr sz="2400" dirty="0">
                <a:latin typeface="Arial"/>
                <a:cs typeface="Arial"/>
              </a:rPr>
              <a:t>(+)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Autograd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400" dirty="0">
                <a:latin typeface="Arial"/>
                <a:cs typeface="Arial"/>
              </a:rPr>
              <a:t>(-) </a:t>
            </a:r>
            <a:r>
              <a:rPr sz="2400" spc="-5" dirty="0">
                <a:latin typeface="Arial"/>
                <a:cs typeface="Arial"/>
              </a:rPr>
              <a:t>Newer, </a:t>
            </a:r>
            <a:r>
              <a:rPr sz="2400" dirty="0">
                <a:latin typeface="Arial"/>
                <a:cs typeface="Arial"/>
              </a:rPr>
              <a:t>still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changing  (-) </a:t>
            </a:r>
            <a:r>
              <a:rPr sz="2400" spc="-5" dirty="0">
                <a:latin typeface="Arial"/>
                <a:cs typeface="Arial"/>
              </a:rPr>
              <a:t>Less existing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400" dirty="0">
                <a:latin typeface="Arial"/>
                <a:cs typeface="Arial"/>
              </a:rPr>
              <a:t>(0)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Fast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599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Torch </a:t>
            </a:r>
            <a:r>
              <a:rPr dirty="0"/>
              <a:t>vs</a:t>
            </a:r>
            <a:r>
              <a:rPr spc="-90" dirty="0"/>
              <a:t> </a:t>
            </a:r>
            <a:r>
              <a:rPr spc="-5" dirty="0"/>
              <a:t>PyTorch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121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5825" y="1130008"/>
            <a:ext cx="326771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Torch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Arial"/>
                <a:cs typeface="Arial"/>
              </a:rPr>
              <a:t>(-)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Lua</a:t>
            </a:r>
            <a:endParaRPr sz="2400">
              <a:latin typeface="Arial"/>
              <a:cs typeface="Arial"/>
            </a:endParaRPr>
          </a:p>
          <a:p>
            <a:pPr marL="12700" marR="1181100">
              <a:lnSpc>
                <a:spcPts val="285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(-) </a:t>
            </a:r>
            <a:r>
              <a:rPr sz="2400" spc="-5" dirty="0">
                <a:latin typeface="Arial"/>
                <a:cs typeface="Arial"/>
              </a:rPr>
              <a:t>No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autograd  </a:t>
            </a:r>
            <a:r>
              <a:rPr sz="2400" dirty="0">
                <a:latin typeface="Arial"/>
                <a:cs typeface="Arial"/>
              </a:rPr>
              <a:t>(+) More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stable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45"/>
              </a:lnSpc>
            </a:pPr>
            <a:r>
              <a:rPr sz="2400" dirty="0">
                <a:latin typeface="Arial"/>
                <a:cs typeface="Arial"/>
              </a:rPr>
              <a:t>(+) </a:t>
            </a:r>
            <a:r>
              <a:rPr sz="2400" spc="-5" dirty="0">
                <a:latin typeface="Arial"/>
                <a:cs typeface="Arial"/>
              </a:rPr>
              <a:t>Lots of existing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dirty="0">
                <a:latin typeface="Arial"/>
                <a:cs typeface="Arial"/>
              </a:rPr>
              <a:t>(0)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3900" y="1130008"/>
            <a:ext cx="322580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PyTorch</a:t>
            </a:r>
            <a:endParaRPr sz="2400">
              <a:latin typeface="Arial"/>
              <a:cs typeface="Arial"/>
            </a:endParaRPr>
          </a:p>
          <a:p>
            <a:pPr marL="12700" marR="1504950">
              <a:lnSpc>
                <a:spcPts val="285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(+) </a:t>
            </a:r>
            <a:r>
              <a:rPr sz="2400" spc="-5" dirty="0">
                <a:latin typeface="Arial"/>
                <a:cs typeface="Arial"/>
              </a:rPr>
              <a:t>Python  </a:t>
            </a:r>
            <a:r>
              <a:rPr sz="2400" dirty="0">
                <a:latin typeface="Arial"/>
                <a:cs typeface="Arial"/>
              </a:rPr>
              <a:t>(+)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Autograd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</a:pPr>
            <a:r>
              <a:rPr sz="2400" dirty="0">
                <a:latin typeface="Arial"/>
                <a:cs typeface="Arial"/>
              </a:rPr>
              <a:t>(-) </a:t>
            </a:r>
            <a:r>
              <a:rPr sz="2400" spc="-5" dirty="0">
                <a:latin typeface="Arial"/>
                <a:cs typeface="Arial"/>
              </a:rPr>
              <a:t>Newer, </a:t>
            </a:r>
            <a:r>
              <a:rPr sz="2400" dirty="0">
                <a:latin typeface="Arial"/>
                <a:cs typeface="Arial"/>
              </a:rPr>
              <a:t>still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changing  (-) </a:t>
            </a:r>
            <a:r>
              <a:rPr sz="2400" spc="-5" dirty="0">
                <a:latin typeface="Arial"/>
                <a:cs typeface="Arial"/>
              </a:rPr>
              <a:t>Less existing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60"/>
              </a:lnSpc>
            </a:pPr>
            <a:r>
              <a:rPr sz="2400" dirty="0">
                <a:latin typeface="Arial"/>
                <a:cs typeface="Arial"/>
              </a:rPr>
              <a:t>(0)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Fast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3524" y="3888907"/>
            <a:ext cx="692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Conclusion: Probably use PyTorch for new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projects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688006"/>
            <a:ext cx="4514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6525" y="4680840"/>
            <a:ext cx="1590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76314" y="4536990"/>
            <a:ext cx="307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4" y="4841790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274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Static </a:t>
            </a:r>
            <a:r>
              <a:rPr dirty="0"/>
              <a:t>vs </a:t>
            </a:r>
            <a:r>
              <a:rPr spc="-5" dirty="0"/>
              <a:t>Dynamic</a:t>
            </a:r>
            <a:r>
              <a:rPr spc="-100" dirty="0"/>
              <a:t> </a:t>
            </a:r>
            <a:r>
              <a:rPr spc="-5" dirty="0"/>
              <a:t>Graphs</a:t>
            </a:r>
          </a:p>
        </p:txBody>
      </p:sp>
      <p:sp>
        <p:nvSpPr>
          <p:cNvPr id="7" name="object 7"/>
          <p:cNvSpPr/>
          <p:nvPr/>
        </p:nvSpPr>
        <p:spPr>
          <a:xfrm>
            <a:off x="268275" y="1296700"/>
            <a:ext cx="3623049" cy="3330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1738" y="1296700"/>
            <a:ext cx="3830260" cy="2712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5825" y="796213"/>
            <a:ext cx="289687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TensorFlow</a:t>
            </a:r>
            <a:r>
              <a:rPr sz="1400" spc="-5" dirty="0">
                <a:latin typeface="Arial"/>
                <a:cs typeface="Arial"/>
              </a:rPr>
              <a:t>: Build graph once, then  </a:t>
            </a:r>
            <a:r>
              <a:rPr sz="1400" dirty="0">
                <a:latin typeface="Arial"/>
                <a:cs typeface="Arial"/>
              </a:rPr>
              <a:t>run many </a:t>
            </a:r>
            <a:r>
              <a:rPr sz="1400" spc="-5" dirty="0">
                <a:latin typeface="Arial"/>
                <a:cs typeface="Arial"/>
              </a:rPr>
              <a:t>times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b="1" spc="-5" dirty="0">
                <a:latin typeface="Arial"/>
                <a:cs typeface="Arial"/>
              </a:rPr>
              <a:t>static)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82749" y="796213"/>
            <a:ext cx="29254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PyTorch</a:t>
            </a:r>
            <a:r>
              <a:rPr sz="1400" spc="-5" dirty="0">
                <a:latin typeface="Arial"/>
                <a:cs typeface="Arial"/>
              </a:rPr>
              <a:t>: Each forward pass defines 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new graph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b="1" spc="-5" dirty="0">
                <a:latin typeface="Arial"/>
                <a:cs typeface="Arial"/>
              </a:rPr>
              <a:t>dynamic)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42274" y="1259449"/>
            <a:ext cx="313055" cy="2199005"/>
          </a:xfrm>
          <a:custGeom>
            <a:avLst/>
            <a:gdLst/>
            <a:ahLst/>
            <a:cxnLst/>
            <a:rect l="l" t="t" r="r" b="b"/>
            <a:pathLst>
              <a:path w="313054" h="2199004">
                <a:moveTo>
                  <a:pt x="0" y="0"/>
                </a:moveTo>
                <a:lnTo>
                  <a:pt x="30664" y="3323"/>
                </a:lnTo>
                <a:lnTo>
                  <a:pt x="59870" y="13046"/>
                </a:lnTo>
                <a:lnTo>
                  <a:pt x="110626" y="50201"/>
                </a:lnTo>
                <a:lnTo>
                  <a:pt x="144540" y="105806"/>
                </a:lnTo>
                <a:lnTo>
                  <a:pt x="156449" y="171397"/>
                </a:lnTo>
                <a:lnTo>
                  <a:pt x="156449" y="927802"/>
                </a:lnTo>
                <a:lnTo>
                  <a:pt x="162038" y="973366"/>
                </a:lnTo>
                <a:lnTo>
                  <a:pt x="177809" y="1014310"/>
                </a:lnTo>
                <a:lnTo>
                  <a:pt x="202273" y="1048998"/>
                </a:lnTo>
                <a:lnTo>
                  <a:pt x="233936" y="1075799"/>
                </a:lnTo>
                <a:lnTo>
                  <a:pt x="271309" y="1093077"/>
                </a:lnTo>
                <a:lnTo>
                  <a:pt x="312899" y="1099199"/>
                </a:lnTo>
                <a:lnTo>
                  <a:pt x="271309" y="1105322"/>
                </a:lnTo>
                <a:lnTo>
                  <a:pt x="233936" y="1122600"/>
                </a:lnTo>
                <a:lnTo>
                  <a:pt x="202273" y="1149401"/>
                </a:lnTo>
                <a:lnTo>
                  <a:pt x="177809" y="1184089"/>
                </a:lnTo>
                <a:lnTo>
                  <a:pt x="162038" y="1225033"/>
                </a:lnTo>
                <a:lnTo>
                  <a:pt x="156449" y="1270597"/>
                </a:lnTo>
                <a:lnTo>
                  <a:pt x="156449" y="2027002"/>
                </a:lnTo>
                <a:lnTo>
                  <a:pt x="150861" y="2072566"/>
                </a:lnTo>
                <a:lnTo>
                  <a:pt x="135089" y="2113510"/>
                </a:lnTo>
                <a:lnTo>
                  <a:pt x="110626" y="2148198"/>
                </a:lnTo>
                <a:lnTo>
                  <a:pt x="78963" y="2174999"/>
                </a:lnTo>
                <a:lnTo>
                  <a:pt x="41590" y="2192277"/>
                </a:lnTo>
                <a:lnTo>
                  <a:pt x="0" y="21983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28200" y="2115263"/>
            <a:ext cx="48005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Build  graph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91324" y="4136049"/>
            <a:ext cx="313055" cy="491490"/>
          </a:xfrm>
          <a:custGeom>
            <a:avLst/>
            <a:gdLst/>
            <a:ahLst/>
            <a:cxnLst/>
            <a:rect l="l" t="t" r="r" b="b"/>
            <a:pathLst>
              <a:path w="313054" h="491489">
                <a:moveTo>
                  <a:pt x="0" y="0"/>
                </a:moveTo>
                <a:lnTo>
                  <a:pt x="60897" y="6724"/>
                </a:lnTo>
                <a:lnTo>
                  <a:pt x="110626" y="25064"/>
                </a:lnTo>
                <a:lnTo>
                  <a:pt x="144155" y="52265"/>
                </a:lnTo>
                <a:lnTo>
                  <a:pt x="156449" y="85574"/>
                </a:lnTo>
                <a:lnTo>
                  <a:pt x="156449" y="160124"/>
                </a:lnTo>
                <a:lnTo>
                  <a:pt x="168744" y="193434"/>
                </a:lnTo>
                <a:lnTo>
                  <a:pt x="202273" y="220635"/>
                </a:lnTo>
                <a:lnTo>
                  <a:pt x="252002" y="238975"/>
                </a:lnTo>
                <a:lnTo>
                  <a:pt x="312899" y="245699"/>
                </a:lnTo>
                <a:lnTo>
                  <a:pt x="252002" y="252424"/>
                </a:lnTo>
                <a:lnTo>
                  <a:pt x="202273" y="270764"/>
                </a:lnTo>
                <a:lnTo>
                  <a:pt x="168744" y="297965"/>
                </a:lnTo>
                <a:lnTo>
                  <a:pt x="156449" y="331274"/>
                </a:lnTo>
                <a:lnTo>
                  <a:pt x="156449" y="405824"/>
                </a:lnTo>
                <a:lnTo>
                  <a:pt x="144155" y="439134"/>
                </a:lnTo>
                <a:lnTo>
                  <a:pt x="110626" y="466335"/>
                </a:lnTo>
                <a:lnTo>
                  <a:pt x="60897" y="484675"/>
                </a:lnTo>
                <a:lnTo>
                  <a:pt x="0" y="4913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79775" y="4074688"/>
            <a:ext cx="78613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Run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each  iteration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84850" y="2823674"/>
            <a:ext cx="384810" cy="1185545"/>
          </a:xfrm>
          <a:custGeom>
            <a:avLst/>
            <a:gdLst/>
            <a:ahLst/>
            <a:cxnLst/>
            <a:rect l="l" t="t" r="r" b="b"/>
            <a:pathLst>
              <a:path w="384810" h="1185545">
                <a:moveTo>
                  <a:pt x="384299" y="0"/>
                </a:moveTo>
                <a:lnTo>
                  <a:pt x="333218" y="5590"/>
                </a:lnTo>
                <a:lnTo>
                  <a:pt x="287318" y="21366"/>
                </a:lnTo>
                <a:lnTo>
                  <a:pt x="248429" y="45837"/>
                </a:lnTo>
                <a:lnTo>
                  <a:pt x="218384" y="77510"/>
                </a:lnTo>
                <a:lnTo>
                  <a:pt x="199013" y="114894"/>
                </a:lnTo>
                <a:lnTo>
                  <a:pt x="192149" y="156498"/>
                </a:lnTo>
                <a:lnTo>
                  <a:pt x="192149" y="436001"/>
                </a:lnTo>
                <a:lnTo>
                  <a:pt x="185286" y="477605"/>
                </a:lnTo>
                <a:lnTo>
                  <a:pt x="165915" y="514989"/>
                </a:lnTo>
                <a:lnTo>
                  <a:pt x="135870" y="546662"/>
                </a:lnTo>
                <a:lnTo>
                  <a:pt x="96981" y="571133"/>
                </a:lnTo>
                <a:lnTo>
                  <a:pt x="51081" y="586909"/>
                </a:lnTo>
                <a:lnTo>
                  <a:pt x="0" y="592499"/>
                </a:lnTo>
                <a:lnTo>
                  <a:pt x="51081" y="598090"/>
                </a:lnTo>
                <a:lnTo>
                  <a:pt x="96981" y="613866"/>
                </a:lnTo>
                <a:lnTo>
                  <a:pt x="135870" y="638337"/>
                </a:lnTo>
                <a:lnTo>
                  <a:pt x="165915" y="670010"/>
                </a:lnTo>
                <a:lnTo>
                  <a:pt x="185286" y="707394"/>
                </a:lnTo>
                <a:lnTo>
                  <a:pt x="192149" y="748998"/>
                </a:lnTo>
                <a:lnTo>
                  <a:pt x="192149" y="1028501"/>
                </a:lnTo>
                <a:lnTo>
                  <a:pt x="199013" y="1070105"/>
                </a:lnTo>
                <a:lnTo>
                  <a:pt x="218384" y="1107489"/>
                </a:lnTo>
                <a:lnTo>
                  <a:pt x="248429" y="1139162"/>
                </a:lnTo>
                <a:lnTo>
                  <a:pt x="287318" y="1163633"/>
                </a:lnTo>
                <a:lnTo>
                  <a:pt x="333218" y="1179409"/>
                </a:lnTo>
                <a:lnTo>
                  <a:pt x="384299" y="11849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82749" y="3978813"/>
            <a:ext cx="2000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New graph each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iteration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92866" y="3458248"/>
            <a:ext cx="916940" cy="764540"/>
          </a:xfrm>
          <a:custGeom>
            <a:avLst/>
            <a:gdLst/>
            <a:ahLst/>
            <a:cxnLst/>
            <a:rect l="l" t="t" r="r" b="b"/>
            <a:pathLst>
              <a:path w="916939" h="764539">
                <a:moveTo>
                  <a:pt x="916858" y="763951"/>
                </a:moveTo>
                <a:lnTo>
                  <a:pt x="854867" y="762602"/>
                </a:lnTo>
                <a:lnTo>
                  <a:pt x="794362" y="758641"/>
                </a:lnTo>
                <a:lnTo>
                  <a:pt x="735429" y="752200"/>
                </a:lnTo>
                <a:lnTo>
                  <a:pt x="678150" y="743409"/>
                </a:lnTo>
                <a:lnTo>
                  <a:pt x="622610" y="732398"/>
                </a:lnTo>
                <a:lnTo>
                  <a:pt x="568893" y="719298"/>
                </a:lnTo>
                <a:lnTo>
                  <a:pt x="517083" y="704240"/>
                </a:lnTo>
                <a:lnTo>
                  <a:pt x="467263" y="687353"/>
                </a:lnTo>
                <a:lnTo>
                  <a:pt x="419518" y="668770"/>
                </a:lnTo>
                <a:lnTo>
                  <a:pt x="373932" y="648620"/>
                </a:lnTo>
                <a:lnTo>
                  <a:pt x="330588" y="627033"/>
                </a:lnTo>
                <a:lnTo>
                  <a:pt x="289571" y="604141"/>
                </a:lnTo>
                <a:lnTo>
                  <a:pt x="250964" y="580074"/>
                </a:lnTo>
                <a:lnTo>
                  <a:pt x="214852" y="554962"/>
                </a:lnTo>
                <a:lnTo>
                  <a:pt x="181318" y="528936"/>
                </a:lnTo>
                <a:lnTo>
                  <a:pt x="150446" y="502127"/>
                </a:lnTo>
                <a:lnTo>
                  <a:pt x="122320" y="474665"/>
                </a:lnTo>
                <a:lnTo>
                  <a:pt x="74644" y="418305"/>
                </a:lnTo>
                <a:lnTo>
                  <a:pt x="38960" y="360901"/>
                </a:lnTo>
                <a:lnTo>
                  <a:pt x="17832" y="310636"/>
                </a:lnTo>
                <a:lnTo>
                  <a:pt x="5234" y="261071"/>
                </a:lnTo>
                <a:lnTo>
                  <a:pt x="0" y="212906"/>
                </a:lnTo>
                <a:lnTo>
                  <a:pt x="963" y="166840"/>
                </a:lnTo>
                <a:lnTo>
                  <a:pt x="6958" y="123572"/>
                </a:lnTo>
                <a:lnTo>
                  <a:pt x="16818" y="83804"/>
                </a:lnTo>
                <a:lnTo>
                  <a:pt x="31080" y="44117"/>
                </a:lnTo>
                <a:lnTo>
                  <a:pt x="47098" y="10741"/>
                </a:lnTo>
                <a:lnTo>
                  <a:pt x="48914" y="7420"/>
                </a:lnTo>
                <a:lnTo>
                  <a:pt x="50731" y="4234"/>
                </a:lnTo>
                <a:lnTo>
                  <a:pt x="52541" y="1190"/>
                </a:lnTo>
                <a:lnTo>
                  <a:pt x="53263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34526" y="3426369"/>
            <a:ext cx="41275" cy="42545"/>
          </a:xfrm>
          <a:custGeom>
            <a:avLst/>
            <a:gdLst/>
            <a:ahLst/>
            <a:cxnLst/>
            <a:rect l="l" t="t" r="r" b="b"/>
            <a:pathLst>
              <a:path w="41275" h="42545">
                <a:moveTo>
                  <a:pt x="23206" y="42504"/>
                </a:moveTo>
                <a:lnTo>
                  <a:pt x="0" y="21254"/>
                </a:lnTo>
                <a:lnTo>
                  <a:pt x="40794" y="0"/>
                </a:lnTo>
                <a:lnTo>
                  <a:pt x="23206" y="425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34526" y="3426369"/>
            <a:ext cx="41275" cy="42545"/>
          </a:xfrm>
          <a:custGeom>
            <a:avLst/>
            <a:gdLst/>
            <a:ahLst/>
            <a:cxnLst/>
            <a:rect l="l" t="t" r="r" b="b"/>
            <a:pathLst>
              <a:path w="41275" h="42545">
                <a:moveTo>
                  <a:pt x="23206" y="42504"/>
                </a:moveTo>
                <a:lnTo>
                  <a:pt x="40794" y="0"/>
                </a:lnTo>
                <a:lnTo>
                  <a:pt x="0" y="21254"/>
                </a:lnTo>
                <a:lnTo>
                  <a:pt x="23206" y="42504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99125" y="4689390"/>
            <a:ext cx="1744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446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Static</a:t>
            </a:r>
            <a:r>
              <a:rPr spc="-5" dirty="0"/>
              <a:t> </a:t>
            </a:r>
            <a:r>
              <a:rPr dirty="0"/>
              <a:t>vs </a:t>
            </a:r>
            <a:r>
              <a:rPr spc="-5" dirty="0"/>
              <a:t>Dynamic:</a:t>
            </a:r>
            <a:r>
              <a:rPr spc="-80" dirty="0"/>
              <a:t> </a:t>
            </a:r>
            <a:r>
              <a:rPr spc="-5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7500" y="999783"/>
            <a:ext cx="2529205" cy="1864741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static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graphs,  framework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lang="en-US" altLang="ko-KR" sz="2400" dirty="0">
                <a:latin typeface="Arial"/>
                <a:cs typeface="Arial"/>
              </a:rPr>
              <a:t> </a:t>
            </a:r>
            <a:br>
              <a:rPr lang="en-US" altLang="ko-KR" sz="2400" dirty="0">
                <a:latin typeface="Arial"/>
                <a:cs typeface="Arial"/>
              </a:rPr>
            </a:br>
            <a:r>
              <a:rPr sz="2400" b="1" spc="-5" dirty="0">
                <a:latin typeface="Arial"/>
                <a:cs typeface="Arial"/>
              </a:rPr>
              <a:t>optimize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lang="en-US" altLang="ko-KR" sz="2400" spc="-5" dirty="0">
                <a:latin typeface="Arial"/>
                <a:cs typeface="Arial"/>
              </a:rPr>
              <a:t> </a:t>
            </a:r>
            <a:br>
              <a:rPr lang="en-US" altLang="ko-KR" sz="2400" spc="-5" dirty="0">
                <a:latin typeface="Arial"/>
                <a:cs typeface="Arial"/>
              </a:rPr>
            </a:br>
            <a:r>
              <a:rPr sz="2400" spc="-5" dirty="0">
                <a:latin typeface="Arial"/>
                <a:cs typeface="Arial"/>
              </a:rPr>
              <a:t>graph for </a:t>
            </a:r>
            <a:r>
              <a:rPr sz="2400" dirty="0">
                <a:latin typeface="Arial"/>
                <a:cs typeface="Arial"/>
              </a:rPr>
              <a:t>you  </a:t>
            </a:r>
            <a:br>
              <a:rPr lang="en-US" altLang="ko-KR" sz="2400" dirty="0">
                <a:latin typeface="Arial"/>
                <a:cs typeface="Arial"/>
              </a:rPr>
            </a:br>
            <a:r>
              <a:rPr sz="2400" spc="-5" dirty="0">
                <a:latin typeface="Arial"/>
                <a:cs typeface="Arial"/>
              </a:rPr>
              <a:t>before it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runs!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78062" y="1451191"/>
          <a:ext cx="1540510" cy="2961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15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Conv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ReLU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Conv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6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ReLU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6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Conv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5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ReLU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332050" y="1450475"/>
            <a:ext cx="0" cy="2747645"/>
          </a:xfrm>
          <a:custGeom>
            <a:avLst/>
            <a:gdLst/>
            <a:ahLst/>
            <a:cxnLst/>
            <a:rect l="l" t="t" r="r" b="b"/>
            <a:pathLst>
              <a:path h="2747645">
                <a:moveTo>
                  <a:pt x="0" y="0"/>
                </a:moveTo>
                <a:lnTo>
                  <a:pt x="0" y="2747399"/>
                </a:lnTo>
              </a:path>
            </a:pathLst>
          </a:custGeom>
          <a:ln w="380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50069" y="4178825"/>
            <a:ext cx="163961" cy="211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85450" y="989665"/>
            <a:ext cx="23526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The graph </a:t>
            </a:r>
            <a:r>
              <a:rPr sz="2000" dirty="0">
                <a:latin typeface="Arial"/>
                <a:cs typeface="Arial"/>
              </a:rPr>
              <a:t>you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wrote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3649" y="1907675"/>
            <a:ext cx="0" cy="1244600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399"/>
                </a:lnTo>
              </a:path>
            </a:pathLst>
          </a:custGeom>
          <a:ln w="380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71669" y="3133025"/>
            <a:ext cx="163961" cy="211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499662" y="1908387"/>
          <a:ext cx="2091689" cy="14628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1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Conv+ReLU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6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Conv+ReLU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5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Conv+ReLU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28575">
                      <a:solidFill>
                        <a:srgbClr val="6AA84F"/>
                      </a:solidFill>
                      <a:prstDash val="solid"/>
                    </a:lnL>
                    <a:lnR w="28575">
                      <a:solidFill>
                        <a:srgbClr val="6AA84F"/>
                      </a:solidFill>
                      <a:prstDash val="solid"/>
                    </a:lnR>
                    <a:lnT w="28575">
                      <a:solidFill>
                        <a:srgbClr val="6AA84F"/>
                      </a:solidFill>
                      <a:prstDash val="solid"/>
                    </a:lnT>
                    <a:lnB w="28575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123</a:t>
            </a:fld>
            <a:endParaRPr sz="20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07049" y="989665"/>
            <a:ext cx="2447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Equivalent graph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with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fused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395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heavy" spc="-5" dirty="0">
                <a:uFill>
                  <a:solidFill>
                    <a:srgbClr val="000000"/>
                  </a:solidFill>
                </a:uFill>
              </a:rPr>
              <a:t>Static</a:t>
            </a:r>
            <a:r>
              <a:rPr spc="-5" dirty="0"/>
              <a:t> </a:t>
            </a:r>
            <a:r>
              <a:rPr dirty="0"/>
              <a:t>vs </a:t>
            </a:r>
            <a:r>
              <a:rPr spc="-5" dirty="0"/>
              <a:t>Dynamic:</a:t>
            </a:r>
            <a:r>
              <a:rPr spc="-80" dirty="0"/>
              <a:t> </a:t>
            </a:r>
            <a:r>
              <a:rPr spc="-5" dirty="0"/>
              <a:t>Serialization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124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150" y="1455699"/>
            <a:ext cx="3223895" cy="2116092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780"/>
              </a:spcBef>
            </a:pPr>
            <a:r>
              <a:rPr sz="3000" b="1" spc="-5" dirty="0">
                <a:latin typeface="Arial"/>
                <a:cs typeface="Arial"/>
              </a:rPr>
              <a:t>Static</a:t>
            </a:r>
            <a:endParaRPr sz="3000" dirty="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665"/>
              </a:spcBef>
            </a:pPr>
            <a:r>
              <a:rPr sz="2400" spc="-5" dirty="0">
                <a:latin typeface="Arial"/>
                <a:cs typeface="Arial"/>
              </a:rPr>
              <a:t>Once graph is built,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  </a:t>
            </a:r>
            <a:r>
              <a:rPr sz="2400" b="1" spc="-5" dirty="0">
                <a:latin typeface="Arial"/>
                <a:cs typeface="Arial"/>
              </a:rPr>
              <a:t>serialize </a:t>
            </a:r>
            <a:r>
              <a:rPr sz="2400" spc="-5" dirty="0">
                <a:latin typeface="Arial"/>
                <a:cs typeface="Arial"/>
              </a:rPr>
              <a:t>it and </a:t>
            </a:r>
            <a:r>
              <a:rPr sz="2400" dirty="0">
                <a:latin typeface="Arial"/>
                <a:cs typeface="Arial"/>
              </a:rPr>
              <a:t>run </a:t>
            </a:r>
            <a:r>
              <a:rPr sz="2400" spc="-5" dirty="0">
                <a:latin typeface="Arial"/>
                <a:cs typeface="Arial"/>
              </a:rPr>
              <a:t>it  </a:t>
            </a:r>
            <a:br>
              <a:rPr lang="en-US" altLang="ko-KR" sz="2400" spc="-5" dirty="0">
                <a:latin typeface="Arial"/>
                <a:cs typeface="Arial"/>
              </a:rPr>
            </a:br>
            <a:r>
              <a:rPr sz="2400" spc="-5" dirty="0">
                <a:latin typeface="Arial"/>
                <a:cs typeface="Arial"/>
              </a:rPr>
              <a:t>without the </a:t>
            </a:r>
            <a:r>
              <a:rPr sz="2400" dirty="0">
                <a:latin typeface="Arial"/>
                <a:cs typeface="Arial"/>
              </a:rPr>
              <a:t>code </a:t>
            </a:r>
            <a:r>
              <a:rPr sz="2400" spc="-5" dirty="0">
                <a:latin typeface="Arial"/>
                <a:cs typeface="Arial"/>
              </a:rPr>
              <a:t>that  </a:t>
            </a:r>
            <a:br>
              <a:rPr lang="en-US" altLang="ko-KR" sz="2400" spc="-5" dirty="0">
                <a:latin typeface="Arial"/>
                <a:cs typeface="Arial"/>
              </a:rPr>
            </a:br>
            <a:r>
              <a:rPr sz="2400" spc="-5" dirty="0">
                <a:latin typeface="Arial"/>
                <a:cs typeface="Arial"/>
              </a:rPr>
              <a:t>built 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graph!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9325" y="1402449"/>
            <a:ext cx="3985895" cy="182435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200"/>
              </a:spcBef>
            </a:pPr>
            <a:r>
              <a:rPr sz="3000" b="1" spc="-5" dirty="0">
                <a:latin typeface="Arial"/>
                <a:cs typeface="Arial"/>
              </a:rPr>
              <a:t>Dynamic</a:t>
            </a:r>
            <a:endParaRPr sz="3000" dirty="0"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00"/>
              </a:spcBef>
            </a:pPr>
            <a:r>
              <a:rPr sz="2400" spc="-5" dirty="0">
                <a:latin typeface="Arial"/>
                <a:cs typeface="Arial"/>
              </a:rPr>
              <a:t>Graph building and execution  are intertwined, </a:t>
            </a:r>
            <a:r>
              <a:rPr sz="2400" dirty="0">
                <a:latin typeface="Arial"/>
                <a:cs typeface="Arial"/>
              </a:rPr>
              <a:t>so </a:t>
            </a:r>
            <a:r>
              <a:rPr sz="2400" spc="-5" dirty="0">
                <a:latin typeface="Arial"/>
                <a:cs typeface="Arial"/>
              </a:rPr>
              <a:t>always  </a:t>
            </a:r>
            <a:br>
              <a:rPr lang="en-US" altLang="ko-KR" sz="2400" spc="-5" dirty="0">
                <a:latin typeface="Arial"/>
                <a:cs typeface="Arial"/>
              </a:rPr>
            </a:br>
            <a:r>
              <a:rPr sz="2400" spc="-5" dirty="0">
                <a:latin typeface="Arial"/>
                <a:cs typeface="Arial"/>
              </a:rPr>
              <a:t>need to </a:t>
            </a:r>
            <a:r>
              <a:rPr sz="2400" dirty="0">
                <a:latin typeface="Arial"/>
                <a:cs typeface="Arial"/>
              </a:rPr>
              <a:t>keep code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around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198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Static </a:t>
            </a:r>
            <a:r>
              <a:rPr dirty="0"/>
              <a:t>vs 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Dynamic</a:t>
            </a:r>
            <a:r>
              <a:rPr spc="-5" dirty="0"/>
              <a:t>:</a:t>
            </a:r>
            <a:r>
              <a:rPr spc="-45" dirty="0"/>
              <a:t> </a:t>
            </a:r>
            <a:r>
              <a:rPr spc="-5" dirty="0"/>
              <a:t>Conditional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1575" y="1280407"/>
            <a:ext cx="440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y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7249" y="1022774"/>
            <a:ext cx="402590" cy="894715"/>
          </a:xfrm>
          <a:custGeom>
            <a:avLst/>
            <a:gdLst/>
            <a:ahLst/>
            <a:cxnLst/>
            <a:rect l="l" t="t" r="r" b="b"/>
            <a:pathLst>
              <a:path w="402590" h="894714">
                <a:moveTo>
                  <a:pt x="402299" y="894299"/>
                </a:moveTo>
                <a:lnTo>
                  <a:pt x="348826" y="889242"/>
                </a:lnTo>
                <a:lnTo>
                  <a:pt x="300775" y="874971"/>
                </a:lnTo>
                <a:lnTo>
                  <a:pt x="260065" y="852834"/>
                </a:lnTo>
                <a:lnTo>
                  <a:pt x="228612" y="824181"/>
                </a:lnTo>
                <a:lnTo>
                  <a:pt x="208335" y="790362"/>
                </a:lnTo>
                <a:lnTo>
                  <a:pt x="201149" y="752726"/>
                </a:lnTo>
                <a:lnTo>
                  <a:pt x="201149" y="588723"/>
                </a:lnTo>
                <a:lnTo>
                  <a:pt x="193964" y="551087"/>
                </a:lnTo>
                <a:lnTo>
                  <a:pt x="173687" y="517268"/>
                </a:lnTo>
                <a:lnTo>
                  <a:pt x="142234" y="488615"/>
                </a:lnTo>
                <a:lnTo>
                  <a:pt x="101524" y="466478"/>
                </a:lnTo>
                <a:lnTo>
                  <a:pt x="53473" y="452207"/>
                </a:lnTo>
                <a:lnTo>
                  <a:pt x="0" y="447149"/>
                </a:lnTo>
                <a:lnTo>
                  <a:pt x="53473" y="442092"/>
                </a:lnTo>
                <a:lnTo>
                  <a:pt x="101524" y="427821"/>
                </a:lnTo>
                <a:lnTo>
                  <a:pt x="142234" y="405684"/>
                </a:lnTo>
                <a:lnTo>
                  <a:pt x="173687" y="377031"/>
                </a:lnTo>
                <a:lnTo>
                  <a:pt x="193964" y="343212"/>
                </a:lnTo>
                <a:lnTo>
                  <a:pt x="201149" y="305576"/>
                </a:lnTo>
                <a:lnTo>
                  <a:pt x="201149" y="141573"/>
                </a:lnTo>
                <a:lnTo>
                  <a:pt x="208335" y="103937"/>
                </a:lnTo>
                <a:lnTo>
                  <a:pt x="228612" y="70118"/>
                </a:lnTo>
                <a:lnTo>
                  <a:pt x="260065" y="41465"/>
                </a:lnTo>
                <a:lnTo>
                  <a:pt x="300775" y="19328"/>
                </a:lnTo>
                <a:lnTo>
                  <a:pt x="348826" y="5057"/>
                </a:lnTo>
                <a:lnTo>
                  <a:pt x="40229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0800" y="1045283"/>
            <a:ext cx="85471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w1 </a:t>
            </a:r>
            <a:r>
              <a:rPr sz="2400" dirty="0">
                <a:latin typeface="Arial"/>
                <a:cs typeface="Arial"/>
              </a:rPr>
              <a:t>*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  </a:t>
            </a:r>
            <a:r>
              <a:rPr sz="2400" spc="-5" dirty="0">
                <a:latin typeface="Arial"/>
                <a:cs typeface="Arial"/>
              </a:rPr>
              <a:t>w2 </a:t>
            </a:r>
            <a:r>
              <a:rPr sz="2400" dirty="0">
                <a:latin typeface="Arial"/>
                <a:cs typeface="Arial"/>
              </a:rPr>
              <a:t>*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x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3293" y="1045283"/>
            <a:ext cx="132905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if </a:t>
            </a:r>
            <a:r>
              <a:rPr sz="2400" dirty="0">
                <a:latin typeface="Arial"/>
                <a:cs typeface="Arial"/>
              </a:rPr>
              <a:t>z &gt; 0  </a:t>
            </a:r>
            <a:r>
              <a:rPr sz="2400" spc="-5" dirty="0">
                <a:latin typeface="Arial"/>
                <a:cs typeface="Arial"/>
              </a:rPr>
              <a:t>otherwise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7250" y="2429450"/>
            <a:ext cx="3020874" cy="2114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0275" y="2113256"/>
            <a:ext cx="2576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PyTorch</a:t>
            </a:r>
            <a:r>
              <a:rPr sz="1800" spc="-5" dirty="0">
                <a:latin typeface="Arial"/>
                <a:cs typeface="Arial"/>
              </a:rPr>
              <a:t>: Normal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Python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03023" y="1524512"/>
            <a:ext cx="3759199" cy="3014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76049" y="934030"/>
            <a:ext cx="2536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TensorFlow: </a:t>
            </a:r>
            <a:r>
              <a:rPr sz="1800" spc="-5" dirty="0">
                <a:latin typeface="Arial"/>
                <a:cs typeface="Arial"/>
              </a:rPr>
              <a:t>Special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6049" y="1210255"/>
            <a:ext cx="2158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control </a:t>
            </a:r>
            <a:r>
              <a:rPr sz="1800" spc="-5" dirty="0">
                <a:latin typeface="Arial"/>
                <a:cs typeface="Arial"/>
              </a:rPr>
              <a:t>flow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operator!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30424" y="2854243"/>
            <a:ext cx="335951" cy="163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63614" y="4561050"/>
            <a:ext cx="320675" cy="614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9125" y="4704900"/>
            <a:ext cx="1744980" cy="470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563614" y="486585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15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Static </a:t>
            </a:r>
            <a:r>
              <a:rPr dirty="0"/>
              <a:t>vs 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Dynamic</a:t>
            </a:r>
            <a:r>
              <a:rPr spc="-5" dirty="0"/>
              <a:t>:</a:t>
            </a:r>
            <a:r>
              <a:rPr spc="-50" dirty="0"/>
              <a:t> </a:t>
            </a:r>
            <a:r>
              <a:rPr spc="-5" dirty="0"/>
              <a:t>Loops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3400" y="1078734"/>
            <a:ext cx="2832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87680" algn="l"/>
              </a:tabLst>
            </a:pPr>
            <a:r>
              <a:rPr sz="3000" dirty="0">
                <a:latin typeface="Arial"/>
                <a:cs typeface="Arial"/>
              </a:rPr>
              <a:t>y</a:t>
            </a:r>
            <a:r>
              <a:rPr sz="3000" baseline="-31944" dirty="0">
                <a:latin typeface="Arial"/>
                <a:cs typeface="Arial"/>
              </a:rPr>
              <a:t>t	</a:t>
            </a:r>
            <a:r>
              <a:rPr sz="3000" dirty="0">
                <a:latin typeface="Arial"/>
                <a:cs typeface="Arial"/>
              </a:rPr>
              <a:t>= (y</a:t>
            </a:r>
            <a:r>
              <a:rPr sz="3000" baseline="-31944" dirty="0">
                <a:latin typeface="Arial"/>
                <a:cs typeface="Arial"/>
              </a:rPr>
              <a:t>t-1</a:t>
            </a:r>
            <a:r>
              <a:rPr sz="3000" dirty="0">
                <a:latin typeface="Arial"/>
                <a:cs typeface="Arial"/>
              </a:rPr>
              <a:t>+ x</a:t>
            </a:r>
            <a:r>
              <a:rPr sz="3000" baseline="-31944" dirty="0">
                <a:latin typeface="Arial"/>
                <a:cs typeface="Arial"/>
              </a:rPr>
              <a:t>t</a:t>
            </a:r>
            <a:r>
              <a:rPr sz="3000" dirty="0">
                <a:latin typeface="Arial"/>
                <a:cs typeface="Arial"/>
              </a:rPr>
              <a:t>) *</a:t>
            </a:r>
            <a:r>
              <a:rPr sz="3000" spc="-1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w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64872" y="1515010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y</a:t>
            </a:r>
            <a:r>
              <a:rPr sz="3000" baseline="-31944" dirty="0">
                <a:latin typeface="Arial"/>
                <a:cs typeface="Arial"/>
              </a:rPr>
              <a:t>0</a:t>
            </a:r>
            <a:endParaRPr sz="3000" baseline="-3194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3872" y="2459160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x</a:t>
            </a:r>
            <a:r>
              <a:rPr sz="3000" baseline="-31944" dirty="0">
                <a:latin typeface="Arial"/>
                <a:cs typeface="Arial"/>
              </a:rPr>
              <a:t>1</a:t>
            </a:r>
            <a:endParaRPr sz="3000" baseline="-3194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1072" y="2472210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x</a:t>
            </a:r>
            <a:r>
              <a:rPr sz="3000" baseline="-31944" dirty="0">
                <a:latin typeface="Arial"/>
                <a:cs typeface="Arial"/>
              </a:rPr>
              <a:t>2</a:t>
            </a:r>
            <a:endParaRPr sz="3000" baseline="-3194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88272" y="2563560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x</a:t>
            </a:r>
            <a:r>
              <a:rPr sz="3000" baseline="-31944" dirty="0">
                <a:latin typeface="Arial"/>
                <a:cs typeface="Arial"/>
              </a:rPr>
              <a:t>3</a:t>
            </a:r>
            <a:endParaRPr sz="3000" baseline="-3194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55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41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027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513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99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91325" y="1771550"/>
            <a:ext cx="400050" cy="0"/>
          </a:xfrm>
          <a:custGeom>
            <a:avLst/>
            <a:gdLst/>
            <a:ahLst/>
            <a:cxnLst/>
            <a:rect l="l" t="t" r="r" b="b"/>
            <a:pathLst>
              <a:path w="400050">
                <a:moveTo>
                  <a:pt x="0" y="0"/>
                </a:moveTo>
                <a:lnTo>
                  <a:pt x="399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81700" y="1730559"/>
            <a:ext cx="105500" cy="81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90124" y="1730559"/>
            <a:ext cx="3455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97824" y="2082700"/>
            <a:ext cx="0" cy="436245"/>
          </a:xfrm>
          <a:custGeom>
            <a:avLst/>
            <a:gdLst/>
            <a:ahLst/>
            <a:cxnLst/>
            <a:rect l="l" t="t" r="r" b="b"/>
            <a:pathLst>
              <a:path h="436244">
                <a:moveTo>
                  <a:pt x="0" y="436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56834" y="1986724"/>
            <a:ext cx="81980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95025" y="2082700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4">
                <a:moveTo>
                  <a:pt x="0" y="462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54034" y="1986724"/>
            <a:ext cx="81980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92225" y="2082700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540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1234" y="1986724"/>
            <a:ext cx="81980" cy="10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8724" y="1730559"/>
            <a:ext cx="345575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87324" y="1730559"/>
            <a:ext cx="345575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35924" y="1730559"/>
            <a:ext cx="345575" cy="81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144752" y="711535"/>
            <a:ext cx="300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w</a:t>
            </a:r>
            <a:endParaRPr sz="3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57683" y="968075"/>
            <a:ext cx="480695" cy="493395"/>
          </a:xfrm>
          <a:custGeom>
            <a:avLst/>
            <a:gdLst/>
            <a:ahLst/>
            <a:cxnLst/>
            <a:rect l="l" t="t" r="r" b="b"/>
            <a:pathLst>
              <a:path w="480695" h="493394">
                <a:moveTo>
                  <a:pt x="480241" y="0"/>
                </a:moveTo>
                <a:lnTo>
                  <a:pt x="434232" y="3480"/>
                </a:lnTo>
                <a:lnTo>
                  <a:pt x="388584" y="13624"/>
                </a:lnTo>
                <a:lnTo>
                  <a:pt x="343655" y="29989"/>
                </a:lnTo>
                <a:lnTo>
                  <a:pt x="299805" y="52129"/>
                </a:lnTo>
                <a:lnTo>
                  <a:pt x="257396" y="79601"/>
                </a:lnTo>
                <a:lnTo>
                  <a:pt x="216786" y="111960"/>
                </a:lnTo>
                <a:lnTo>
                  <a:pt x="178335" y="148762"/>
                </a:lnTo>
                <a:lnTo>
                  <a:pt x="142404" y="189562"/>
                </a:lnTo>
                <a:lnTo>
                  <a:pt x="109352" y="233917"/>
                </a:lnTo>
                <a:lnTo>
                  <a:pt x="79539" y="281381"/>
                </a:lnTo>
                <a:lnTo>
                  <a:pt x="53325" y="331512"/>
                </a:lnTo>
                <a:lnTo>
                  <a:pt x="31071" y="383864"/>
                </a:lnTo>
                <a:lnTo>
                  <a:pt x="17195" y="424318"/>
                </a:lnTo>
                <a:lnTo>
                  <a:pt x="5899" y="465585"/>
                </a:lnTo>
                <a:lnTo>
                  <a:pt x="1267" y="486464"/>
                </a:lnTo>
                <a:lnTo>
                  <a:pt x="0" y="4928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6843" y="1448324"/>
            <a:ext cx="81680" cy="1081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2124" y="968075"/>
            <a:ext cx="480695" cy="493395"/>
          </a:xfrm>
          <a:custGeom>
            <a:avLst/>
            <a:gdLst/>
            <a:ahLst/>
            <a:cxnLst/>
            <a:rect l="l" t="t" r="r" b="b"/>
            <a:pathLst>
              <a:path w="480695" h="493394">
                <a:moveTo>
                  <a:pt x="0" y="0"/>
                </a:moveTo>
                <a:lnTo>
                  <a:pt x="46008" y="3480"/>
                </a:lnTo>
                <a:lnTo>
                  <a:pt x="91657" y="13624"/>
                </a:lnTo>
                <a:lnTo>
                  <a:pt x="136586" y="29989"/>
                </a:lnTo>
                <a:lnTo>
                  <a:pt x="180435" y="52129"/>
                </a:lnTo>
                <a:lnTo>
                  <a:pt x="222845" y="79601"/>
                </a:lnTo>
                <a:lnTo>
                  <a:pt x="263455" y="111960"/>
                </a:lnTo>
                <a:lnTo>
                  <a:pt x="301906" y="148762"/>
                </a:lnTo>
                <a:lnTo>
                  <a:pt x="337837" y="189562"/>
                </a:lnTo>
                <a:lnTo>
                  <a:pt x="370889" y="233917"/>
                </a:lnTo>
                <a:lnTo>
                  <a:pt x="400702" y="281381"/>
                </a:lnTo>
                <a:lnTo>
                  <a:pt x="426915" y="331512"/>
                </a:lnTo>
                <a:lnTo>
                  <a:pt x="449169" y="383864"/>
                </a:lnTo>
                <a:lnTo>
                  <a:pt x="463046" y="424318"/>
                </a:lnTo>
                <a:lnTo>
                  <a:pt x="474341" y="465585"/>
                </a:lnTo>
                <a:lnTo>
                  <a:pt x="478973" y="486464"/>
                </a:lnTo>
                <a:lnTo>
                  <a:pt x="480241" y="4928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91526" y="1448324"/>
            <a:ext cx="81680" cy="1081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3485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84525" y="1730559"/>
            <a:ext cx="3455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52124" y="968075"/>
            <a:ext cx="1948814" cy="499745"/>
          </a:xfrm>
          <a:custGeom>
            <a:avLst/>
            <a:gdLst/>
            <a:ahLst/>
            <a:cxnLst/>
            <a:rect l="l" t="t" r="r" b="b"/>
            <a:pathLst>
              <a:path w="1948815" h="499744">
                <a:moveTo>
                  <a:pt x="0" y="0"/>
                </a:moveTo>
                <a:lnTo>
                  <a:pt x="55235" y="310"/>
                </a:lnTo>
                <a:lnTo>
                  <a:pt x="110432" y="1232"/>
                </a:lnTo>
                <a:lnTo>
                  <a:pt x="165554" y="2756"/>
                </a:lnTo>
                <a:lnTo>
                  <a:pt x="220562" y="4869"/>
                </a:lnTo>
                <a:lnTo>
                  <a:pt x="275418" y="7560"/>
                </a:lnTo>
                <a:lnTo>
                  <a:pt x="330086" y="10817"/>
                </a:lnTo>
                <a:lnTo>
                  <a:pt x="384525" y="14629"/>
                </a:lnTo>
                <a:lnTo>
                  <a:pt x="438700" y="18984"/>
                </a:lnTo>
                <a:lnTo>
                  <a:pt x="492571" y="23870"/>
                </a:lnTo>
                <a:lnTo>
                  <a:pt x="546101" y="29277"/>
                </a:lnTo>
                <a:lnTo>
                  <a:pt x="599253" y="35192"/>
                </a:lnTo>
                <a:lnTo>
                  <a:pt x="651988" y="41604"/>
                </a:lnTo>
                <a:lnTo>
                  <a:pt x="704268" y="48502"/>
                </a:lnTo>
                <a:lnTo>
                  <a:pt x="756055" y="55873"/>
                </a:lnTo>
                <a:lnTo>
                  <a:pt x="807312" y="63707"/>
                </a:lnTo>
                <a:lnTo>
                  <a:pt x="858001" y="71991"/>
                </a:lnTo>
                <a:lnTo>
                  <a:pt x="908083" y="80715"/>
                </a:lnTo>
                <a:lnTo>
                  <a:pt x="957522" y="89866"/>
                </a:lnTo>
                <a:lnTo>
                  <a:pt x="1006278" y="99433"/>
                </a:lnTo>
                <a:lnTo>
                  <a:pt x="1054315" y="109405"/>
                </a:lnTo>
                <a:lnTo>
                  <a:pt x="1101593" y="119770"/>
                </a:lnTo>
                <a:lnTo>
                  <a:pt x="1148076" y="130516"/>
                </a:lnTo>
                <a:lnTo>
                  <a:pt x="1193726" y="141632"/>
                </a:lnTo>
                <a:lnTo>
                  <a:pt x="1238504" y="153106"/>
                </a:lnTo>
                <a:lnTo>
                  <a:pt x="1282373" y="164926"/>
                </a:lnTo>
                <a:lnTo>
                  <a:pt x="1325294" y="177082"/>
                </a:lnTo>
                <a:lnTo>
                  <a:pt x="1367231" y="189562"/>
                </a:lnTo>
                <a:lnTo>
                  <a:pt x="1422215" y="206902"/>
                </a:lnTo>
                <a:lnTo>
                  <a:pt x="1475242" y="224783"/>
                </a:lnTo>
                <a:lnTo>
                  <a:pt x="1526218" y="243175"/>
                </a:lnTo>
                <a:lnTo>
                  <a:pt x="1575050" y="262051"/>
                </a:lnTo>
                <a:lnTo>
                  <a:pt x="1621645" y="281381"/>
                </a:lnTo>
                <a:lnTo>
                  <a:pt x="1665909" y="301138"/>
                </a:lnTo>
                <a:lnTo>
                  <a:pt x="1707749" y="321294"/>
                </a:lnTo>
                <a:lnTo>
                  <a:pt x="1747072" y="341819"/>
                </a:lnTo>
                <a:lnTo>
                  <a:pt x="1783786" y="362685"/>
                </a:lnTo>
                <a:lnTo>
                  <a:pt x="1817795" y="383864"/>
                </a:lnTo>
                <a:lnTo>
                  <a:pt x="1856364" y="410734"/>
                </a:lnTo>
                <a:lnTo>
                  <a:pt x="1890381" y="437993"/>
                </a:lnTo>
                <a:lnTo>
                  <a:pt x="1919664" y="465585"/>
                </a:lnTo>
                <a:lnTo>
                  <a:pt x="1944942" y="494621"/>
                </a:lnTo>
                <a:lnTo>
                  <a:pt x="1946723" y="496955"/>
                </a:lnTo>
                <a:lnTo>
                  <a:pt x="1948652" y="4995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61781" y="1447070"/>
            <a:ext cx="78810" cy="1110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33125" y="1730559"/>
            <a:ext cx="345575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126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15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Static </a:t>
            </a:r>
            <a:r>
              <a:rPr dirty="0"/>
              <a:t>vs 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Dynamic</a:t>
            </a:r>
            <a:r>
              <a:rPr spc="-5" dirty="0"/>
              <a:t>:</a:t>
            </a:r>
            <a:r>
              <a:rPr spc="-50" dirty="0"/>
              <a:t> </a:t>
            </a:r>
            <a:r>
              <a:rPr spc="-5" dirty="0"/>
              <a:t>Loops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4872" y="1515010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y</a:t>
            </a:r>
            <a:r>
              <a:rPr sz="3000" baseline="-31944" dirty="0">
                <a:latin typeface="Arial"/>
                <a:cs typeface="Arial"/>
              </a:rPr>
              <a:t>0</a:t>
            </a:r>
            <a:endParaRPr sz="3000" baseline="-3194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3872" y="2459160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x</a:t>
            </a:r>
            <a:r>
              <a:rPr sz="3000" baseline="-31944" dirty="0">
                <a:latin typeface="Arial"/>
                <a:cs typeface="Arial"/>
              </a:rPr>
              <a:t>1</a:t>
            </a:r>
            <a:endParaRPr sz="3000" baseline="-3194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1072" y="2472210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x</a:t>
            </a:r>
            <a:r>
              <a:rPr sz="3000" baseline="-31944" dirty="0">
                <a:latin typeface="Arial"/>
                <a:cs typeface="Arial"/>
              </a:rPr>
              <a:t>2</a:t>
            </a:r>
            <a:endParaRPr sz="3000" baseline="-3194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88272" y="2563560"/>
            <a:ext cx="40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x</a:t>
            </a:r>
            <a:r>
              <a:rPr sz="3000" baseline="-31944" dirty="0">
                <a:latin typeface="Arial"/>
                <a:cs typeface="Arial"/>
              </a:rPr>
              <a:t>3</a:t>
            </a:r>
            <a:endParaRPr sz="3000" baseline="-3194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055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41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27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13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999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91325" y="1771550"/>
            <a:ext cx="400050" cy="0"/>
          </a:xfrm>
          <a:custGeom>
            <a:avLst/>
            <a:gdLst/>
            <a:ahLst/>
            <a:cxnLst/>
            <a:rect l="l" t="t" r="r" b="b"/>
            <a:pathLst>
              <a:path w="400050">
                <a:moveTo>
                  <a:pt x="0" y="0"/>
                </a:moveTo>
                <a:lnTo>
                  <a:pt x="39989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81700" y="1730559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90124" y="1730559"/>
            <a:ext cx="345575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97824" y="2082700"/>
            <a:ext cx="0" cy="436245"/>
          </a:xfrm>
          <a:custGeom>
            <a:avLst/>
            <a:gdLst/>
            <a:ahLst/>
            <a:cxnLst/>
            <a:rect l="l" t="t" r="r" b="b"/>
            <a:pathLst>
              <a:path h="436244">
                <a:moveTo>
                  <a:pt x="0" y="4361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56834" y="1986724"/>
            <a:ext cx="81980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5025" y="2082700"/>
            <a:ext cx="0" cy="462915"/>
          </a:xfrm>
          <a:custGeom>
            <a:avLst/>
            <a:gdLst/>
            <a:ahLst/>
            <a:cxnLst/>
            <a:rect l="l" t="t" r="r" b="b"/>
            <a:pathLst>
              <a:path h="462914">
                <a:moveTo>
                  <a:pt x="0" y="462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54034" y="1986724"/>
            <a:ext cx="81980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92225" y="2082700"/>
            <a:ext cx="0" cy="541020"/>
          </a:xfrm>
          <a:custGeom>
            <a:avLst/>
            <a:gdLst/>
            <a:ahLst/>
            <a:cxnLst/>
            <a:rect l="l" t="t" r="r" b="b"/>
            <a:pathLst>
              <a:path h="541019">
                <a:moveTo>
                  <a:pt x="0" y="540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51234" y="1986724"/>
            <a:ext cx="81980" cy="10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38724" y="1730559"/>
            <a:ext cx="3455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87324" y="1730559"/>
            <a:ext cx="3455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35924" y="1730559"/>
            <a:ext cx="345575" cy="8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44752" y="711535"/>
            <a:ext cx="300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w</a:t>
            </a:r>
            <a:endParaRPr sz="3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57683" y="968075"/>
            <a:ext cx="480695" cy="493395"/>
          </a:xfrm>
          <a:custGeom>
            <a:avLst/>
            <a:gdLst/>
            <a:ahLst/>
            <a:cxnLst/>
            <a:rect l="l" t="t" r="r" b="b"/>
            <a:pathLst>
              <a:path w="480695" h="493394">
                <a:moveTo>
                  <a:pt x="480241" y="0"/>
                </a:moveTo>
                <a:lnTo>
                  <a:pt x="434232" y="3480"/>
                </a:lnTo>
                <a:lnTo>
                  <a:pt x="388584" y="13624"/>
                </a:lnTo>
                <a:lnTo>
                  <a:pt x="343655" y="29989"/>
                </a:lnTo>
                <a:lnTo>
                  <a:pt x="299805" y="52129"/>
                </a:lnTo>
                <a:lnTo>
                  <a:pt x="257396" y="79601"/>
                </a:lnTo>
                <a:lnTo>
                  <a:pt x="216786" y="111960"/>
                </a:lnTo>
                <a:lnTo>
                  <a:pt x="178335" y="148762"/>
                </a:lnTo>
                <a:lnTo>
                  <a:pt x="142404" y="189562"/>
                </a:lnTo>
                <a:lnTo>
                  <a:pt x="109352" y="233917"/>
                </a:lnTo>
                <a:lnTo>
                  <a:pt x="79539" y="281381"/>
                </a:lnTo>
                <a:lnTo>
                  <a:pt x="53325" y="331512"/>
                </a:lnTo>
                <a:lnTo>
                  <a:pt x="31071" y="383864"/>
                </a:lnTo>
                <a:lnTo>
                  <a:pt x="17195" y="424318"/>
                </a:lnTo>
                <a:lnTo>
                  <a:pt x="5899" y="465585"/>
                </a:lnTo>
                <a:lnTo>
                  <a:pt x="1267" y="486464"/>
                </a:lnTo>
                <a:lnTo>
                  <a:pt x="0" y="4928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16843" y="1448324"/>
            <a:ext cx="81680" cy="1081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52124" y="968075"/>
            <a:ext cx="480695" cy="493395"/>
          </a:xfrm>
          <a:custGeom>
            <a:avLst/>
            <a:gdLst/>
            <a:ahLst/>
            <a:cxnLst/>
            <a:rect l="l" t="t" r="r" b="b"/>
            <a:pathLst>
              <a:path w="480695" h="493394">
                <a:moveTo>
                  <a:pt x="0" y="0"/>
                </a:moveTo>
                <a:lnTo>
                  <a:pt x="46008" y="3480"/>
                </a:lnTo>
                <a:lnTo>
                  <a:pt x="91657" y="13624"/>
                </a:lnTo>
                <a:lnTo>
                  <a:pt x="136586" y="29989"/>
                </a:lnTo>
                <a:lnTo>
                  <a:pt x="180435" y="52129"/>
                </a:lnTo>
                <a:lnTo>
                  <a:pt x="222845" y="79601"/>
                </a:lnTo>
                <a:lnTo>
                  <a:pt x="263455" y="111960"/>
                </a:lnTo>
                <a:lnTo>
                  <a:pt x="301906" y="148762"/>
                </a:lnTo>
                <a:lnTo>
                  <a:pt x="337837" y="189562"/>
                </a:lnTo>
                <a:lnTo>
                  <a:pt x="370889" y="233917"/>
                </a:lnTo>
                <a:lnTo>
                  <a:pt x="400702" y="281381"/>
                </a:lnTo>
                <a:lnTo>
                  <a:pt x="426915" y="331512"/>
                </a:lnTo>
                <a:lnTo>
                  <a:pt x="449169" y="383864"/>
                </a:lnTo>
                <a:lnTo>
                  <a:pt x="463046" y="424318"/>
                </a:lnTo>
                <a:lnTo>
                  <a:pt x="474341" y="465585"/>
                </a:lnTo>
                <a:lnTo>
                  <a:pt x="478973" y="486464"/>
                </a:lnTo>
                <a:lnTo>
                  <a:pt x="480241" y="4928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91526" y="1448324"/>
            <a:ext cx="81680" cy="108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348525" y="1574750"/>
            <a:ext cx="384810" cy="393700"/>
          </a:xfrm>
          <a:prstGeom prst="rect">
            <a:avLst/>
          </a:prstGeom>
          <a:solidFill>
            <a:srgbClr val="CEE1F3"/>
          </a:solidFill>
          <a:ln w="9524">
            <a:solidFill>
              <a:srgbClr val="66666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984525" y="1730559"/>
            <a:ext cx="345575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52124" y="968075"/>
            <a:ext cx="1948814" cy="499745"/>
          </a:xfrm>
          <a:custGeom>
            <a:avLst/>
            <a:gdLst/>
            <a:ahLst/>
            <a:cxnLst/>
            <a:rect l="l" t="t" r="r" b="b"/>
            <a:pathLst>
              <a:path w="1948815" h="499744">
                <a:moveTo>
                  <a:pt x="0" y="0"/>
                </a:moveTo>
                <a:lnTo>
                  <a:pt x="55235" y="310"/>
                </a:lnTo>
                <a:lnTo>
                  <a:pt x="110432" y="1232"/>
                </a:lnTo>
                <a:lnTo>
                  <a:pt x="165554" y="2756"/>
                </a:lnTo>
                <a:lnTo>
                  <a:pt x="220562" y="4869"/>
                </a:lnTo>
                <a:lnTo>
                  <a:pt x="275418" y="7560"/>
                </a:lnTo>
                <a:lnTo>
                  <a:pt x="330086" y="10817"/>
                </a:lnTo>
                <a:lnTo>
                  <a:pt x="384525" y="14629"/>
                </a:lnTo>
                <a:lnTo>
                  <a:pt x="438700" y="18984"/>
                </a:lnTo>
                <a:lnTo>
                  <a:pt x="492571" y="23870"/>
                </a:lnTo>
                <a:lnTo>
                  <a:pt x="546101" y="29277"/>
                </a:lnTo>
                <a:lnTo>
                  <a:pt x="599253" y="35192"/>
                </a:lnTo>
                <a:lnTo>
                  <a:pt x="651988" y="41604"/>
                </a:lnTo>
                <a:lnTo>
                  <a:pt x="704268" y="48502"/>
                </a:lnTo>
                <a:lnTo>
                  <a:pt x="756055" y="55873"/>
                </a:lnTo>
                <a:lnTo>
                  <a:pt x="807312" y="63707"/>
                </a:lnTo>
                <a:lnTo>
                  <a:pt x="858001" y="71991"/>
                </a:lnTo>
                <a:lnTo>
                  <a:pt x="908083" y="80715"/>
                </a:lnTo>
                <a:lnTo>
                  <a:pt x="957522" y="89866"/>
                </a:lnTo>
                <a:lnTo>
                  <a:pt x="1006278" y="99433"/>
                </a:lnTo>
                <a:lnTo>
                  <a:pt x="1054315" y="109405"/>
                </a:lnTo>
                <a:lnTo>
                  <a:pt x="1101593" y="119770"/>
                </a:lnTo>
                <a:lnTo>
                  <a:pt x="1148076" y="130516"/>
                </a:lnTo>
                <a:lnTo>
                  <a:pt x="1193726" y="141632"/>
                </a:lnTo>
                <a:lnTo>
                  <a:pt x="1238504" y="153106"/>
                </a:lnTo>
                <a:lnTo>
                  <a:pt x="1282373" y="164926"/>
                </a:lnTo>
                <a:lnTo>
                  <a:pt x="1325294" y="177082"/>
                </a:lnTo>
                <a:lnTo>
                  <a:pt x="1367231" y="189562"/>
                </a:lnTo>
                <a:lnTo>
                  <a:pt x="1422215" y="206902"/>
                </a:lnTo>
                <a:lnTo>
                  <a:pt x="1475242" y="224783"/>
                </a:lnTo>
                <a:lnTo>
                  <a:pt x="1526218" y="243175"/>
                </a:lnTo>
                <a:lnTo>
                  <a:pt x="1575050" y="262051"/>
                </a:lnTo>
                <a:lnTo>
                  <a:pt x="1621645" y="281381"/>
                </a:lnTo>
                <a:lnTo>
                  <a:pt x="1665909" y="301138"/>
                </a:lnTo>
                <a:lnTo>
                  <a:pt x="1707749" y="321294"/>
                </a:lnTo>
                <a:lnTo>
                  <a:pt x="1747072" y="341819"/>
                </a:lnTo>
                <a:lnTo>
                  <a:pt x="1783786" y="362685"/>
                </a:lnTo>
                <a:lnTo>
                  <a:pt x="1817795" y="383864"/>
                </a:lnTo>
                <a:lnTo>
                  <a:pt x="1856364" y="410734"/>
                </a:lnTo>
                <a:lnTo>
                  <a:pt x="1890381" y="437993"/>
                </a:lnTo>
                <a:lnTo>
                  <a:pt x="1919664" y="465585"/>
                </a:lnTo>
                <a:lnTo>
                  <a:pt x="1944942" y="494621"/>
                </a:lnTo>
                <a:lnTo>
                  <a:pt x="1946723" y="496955"/>
                </a:lnTo>
                <a:lnTo>
                  <a:pt x="1948652" y="499545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61781" y="1447070"/>
            <a:ext cx="78810" cy="1110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3125" y="1730559"/>
            <a:ext cx="345575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0003" y="2283274"/>
            <a:ext cx="3682796" cy="2279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60700" y="1078734"/>
            <a:ext cx="290512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500380" algn="l"/>
              </a:tabLst>
            </a:pPr>
            <a:r>
              <a:rPr sz="3000" dirty="0">
                <a:latin typeface="Arial"/>
                <a:cs typeface="Arial"/>
              </a:rPr>
              <a:t>y</a:t>
            </a:r>
            <a:r>
              <a:rPr sz="3000" baseline="-31944" dirty="0">
                <a:latin typeface="Arial"/>
                <a:cs typeface="Arial"/>
              </a:rPr>
              <a:t>t	</a:t>
            </a:r>
            <a:r>
              <a:rPr sz="3000" dirty="0">
                <a:latin typeface="Arial"/>
                <a:cs typeface="Arial"/>
              </a:rPr>
              <a:t>= (y</a:t>
            </a:r>
            <a:r>
              <a:rPr sz="3000" baseline="-31944" dirty="0">
                <a:latin typeface="Arial"/>
                <a:cs typeface="Arial"/>
              </a:rPr>
              <a:t>t-1</a:t>
            </a:r>
            <a:r>
              <a:rPr sz="3000" dirty="0">
                <a:latin typeface="Arial"/>
                <a:cs typeface="Arial"/>
              </a:rPr>
              <a:t>+ x</a:t>
            </a:r>
            <a:r>
              <a:rPr sz="3000" baseline="-31944" dirty="0">
                <a:latin typeface="Arial"/>
                <a:cs typeface="Arial"/>
              </a:rPr>
              <a:t>t</a:t>
            </a:r>
            <a:r>
              <a:rPr sz="3000" dirty="0">
                <a:latin typeface="Arial"/>
                <a:cs typeface="Arial"/>
              </a:rPr>
              <a:t>) *</a:t>
            </a:r>
            <a:r>
              <a:rPr sz="3000" spc="-1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w</a:t>
            </a:r>
            <a:endParaRPr sz="3000">
              <a:latin typeface="Arial"/>
              <a:cs typeface="Arial"/>
            </a:endParaRPr>
          </a:p>
          <a:p>
            <a:pPr marL="315595">
              <a:lnSpc>
                <a:spcPct val="100000"/>
              </a:lnSpc>
              <a:spcBef>
                <a:spcPts val="3685"/>
              </a:spcBef>
            </a:pPr>
            <a:r>
              <a:rPr sz="1800" b="1" spc="-5" dirty="0">
                <a:latin typeface="Arial"/>
                <a:cs typeface="Arial"/>
              </a:rPr>
              <a:t>PyTorch</a:t>
            </a:r>
            <a:r>
              <a:rPr sz="1800" spc="-5" dirty="0">
                <a:latin typeface="Arial"/>
                <a:cs typeface="Arial"/>
              </a:rPr>
              <a:t>: Normal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Python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127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156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Static </a:t>
            </a:r>
            <a:r>
              <a:rPr dirty="0"/>
              <a:t>vs 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Dynamic</a:t>
            </a:r>
            <a:r>
              <a:rPr spc="-5" dirty="0"/>
              <a:t>:</a:t>
            </a:r>
            <a:r>
              <a:rPr spc="-50" dirty="0"/>
              <a:t> </a:t>
            </a:r>
            <a:r>
              <a:rPr spc="-5" dirty="0"/>
              <a:t>Loops</a:t>
            </a:r>
          </a:p>
        </p:txBody>
      </p:sp>
      <p:sp>
        <p:nvSpPr>
          <p:cNvPr id="3" name="object 3"/>
          <p:cNvSpPr/>
          <p:nvPr/>
        </p:nvSpPr>
        <p:spPr>
          <a:xfrm>
            <a:off x="160003" y="2283274"/>
            <a:ext cx="3682796" cy="2279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5699" y="1138399"/>
            <a:ext cx="4368288" cy="342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8800" y="807206"/>
            <a:ext cx="8316595" cy="1497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3905">
              <a:lnSpc>
                <a:spcPts val="215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TensorFlow</a:t>
            </a:r>
            <a:r>
              <a:rPr sz="1800" spc="-5" dirty="0">
                <a:latin typeface="Arial"/>
                <a:cs typeface="Arial"/>
              </a:rPr>
              <a:t>: Special TF </a:t>
            </a:r>
            <a:r>
              <a:rPr sz="1800" dirty="0">
                <a:latin typeface="Arial"/>
                <a:cs typeface="Arial"/>
              </a:rPr>
              <a:t>control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flow</a:t>
            </a:r>
            <a:endParaRPr sz="1800">
              <a:latin typeface="Arial"/>
              <a:cs typeface="Arial"/>
            </a:endParaRPr>
          </a:p>
          <a:p>
            <a:pPr marL="25400">
              <a:lnSpc>
                <a:spcPts val="3590"/>
              </a:lnSpc>
              <a:tabLst>
                <a:tab pos="462280" algn="l"/>
              </a:tabLst>
            </a:pPr>
            <a:r>
              <a:rPr sz="3000" dirty="0">
                <a:latin typeface="Arial"/>
                <a:cs typeface="Arial"/>
              </a:rPr>
              <a:t>y</a:t>
            </a:r>
            <a:r>
              <a:rPr sz="3000" baseline="-31944" dirty="0">
                <a:latin typeface="Arial"/>
                <a:cs typeface="Arial"/>
              </a:rPr>
              <a:t>t	</a:t>
            </a:r>
            <a:r>
              <a:rPr sz="3000" dirty="0">
                <a:latin typeface="Arial"/>
                <a:cs typeface="Arial"/>
              </a:rPr>
              <a:t>= (y</a:t>
            </a:r>
            <a:r>
              <a:rPr sz="3000" baseline="-31944" dirty="0">
                <a:latin typeface="Arial"/>
                <a:cs typeface="Arial"/>
              </a:rPr>
              <a:t>t-1</a:t>
            </a:r>
            <a:r>
              <a:rPr sz="3000" dirty="0">
                <a:latin typeface="Arial"/>
                <a:cs typeface="Arial"/>
              </a:rPr>
              <a:t>+ x</a:t>
            </a:r>
            <a:r>
              <a:rPr sz="3000" baseline="-31944" dirty="0">
                <a:latin typeface="Arial"/>
                <a:cs typeface="Arial"/>
              </a:rPr>
              <a:t>t</a:t>
            </a:r>
            <a:r>
              <a:rPr sz="3000" dirty="0">
                <a:latin typeface="Arial"/>
                <a:cs typeface="Arial"/>
              </a:rPr>
              <a:t>) *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w</a:t>
            </a:r>
            <a:endParaRPr sz="300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3685"/>
              </a:spcBef>
            </a:pPr>
            <a:r>
              <a:rPr sz="1800" b="1" spc="-5" dirty="0">
                <a:latin typeface="Arial"/>
                <a:cs typeface="Arial"/>
              </a:rPr>
              <a:t>PyTorch</a:t>
            </a:r>
            <a:r>
              <a:rPr sz="1800" spc="-5" dirty="0">
                <a:latin typeface="Arial"/>
                <a:cs typeface="Arial"/>
              </a:rPr>
              <a:t>: Normal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Python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4949" y="2768469"/>
            <a:ext cx="335951" cy="163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76314" y="4561050"/>
            <a:ext cx="3079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128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576314" y="48658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5286"/>
            <a:ext cx="6417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Dynamic </a:t>
            </a:r>
            <a:r>
              <a:rPr sz="3600" spc="-10" dirty="0">
                <a:latin typeface="Arial"/>
                <a:cs typeface="Arial"/>
              </a:rPr>
              <a:t>Graphs </a:t>
            </a:r>
            <a:r>
              <a:rPr sz="3600" spc="-5" dirty="0">
                <a:latin typeface="Arial"/>
                <a:cs typeface="Arial"/>
              </a:rPr>
              <a:t>in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TensorFlow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129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025" y="4290936"/>
            <a:ext cx="3443604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Looks et al, </a:t>
            </a:r>
            <a:r>
              <a:rPr sz="800" dirty="0">
                <a:latin typeface="Arial"/>
                <a:cs typeface="Arial"/>
              </a:rPr>
              <a:t>“Deep </a:t>
            </a:r>
            <a:r>
              <a:rPr sz="800" spc="-5" dirty="0">
                <a:latin typeface="Arial"/>
                <a:cs typeface="Arial"/>
              </a:rPr>
              <a:t>Learning with Dynamic Computation Graphs”, ICLR 2017  </a:t>
            </a:r>
            <a:r>
              <a:rPr sz="800" u="sng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https://github.com/tensorflow/fold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0000" y="1892195"/>
            <a:ext cx="4336415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TensorFlow Fold </a:t>
            </a:r>
            <a:r>
              <a:rPr sz="2400" dirty="0">
                <a:latin typeface="Arial"/>
                <a:cs typeface="Arial"/>
              </a:rPr>
              <a:t>make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dynamic  graphs easier in TensorFlow  through </a:t>
            </a:r>
            <a:r>
              <a:rPr sz="2400" b="1" spc="-5" dirty="0">
                <a:latin typeface="Arial"/>
                <a:cs typeface="Arial"/>
              </a:rPr>
              <a:t>dynamic batching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4245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Programming</a:t>
            </a:r>
            <a:r>
              <a:rPr sz="3000" spc="-90" dirty="0"/>
              <a:t> </a:t>
            </a:r>
            <a:r>
              <a:rPr sz="3000" spc="-5" dirty="0"/>
              <a:t>GPUs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1313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5467" y="1263015"/>
            <a:ext cx="619569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Arial"/>
                <a:cs typeface="Arial"/>
              </a:rPr>
              <a:t>CUDA </a:t>
            </a:r>
            <a:r>
              <a:rPr sz="2000" dirty="0">
                <a:latin typeface="Arial"/>
                <a:cs typeface="Arial"/>
              </a:rPr>
              <a:t>(NVIDIA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only)</a:t>
            </a:r>
            <a:endParaRPr sz="2000">
              <a:latin typeface="Arial"/>
              <a:cs typeface="Arial"/>
            </a:endParaRPr>
          </a:p>
          <a:p>
            <a:pPr marL="851535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Write C-like </a:t>
            </a:r>
            <a:r>
              <a:rPr sz="2000" dirty="0">
                <a:latin typeface="Arial"/>
                <a:cs typeface="Arial"/>
              </a:rPr>
              <a:t>code </a:t>
            </a:r>
            <a:r>
              <a:rPr sz="2000" spc="-5" dirty="0">
                <a:latin typeface="Arial"/>
                <a:cs typeface="Arial"/>
              </a:rPr>
              <a:t>that </a:t>
            </a:r>
            <a:r>
              <a:rPr sz="2000" dirty="0">
                <a:latin typeface="Arial"/>
                <a:cs typeface="Arial"/>
              </a:rPr>
              <a:t>runs </a:t>
            </a:r>
            <a:r>
              <a:rPr sz="2000" spc="-5" dirty="0">
                <a:latin typeface="Arial"/>
                <a:cs typeface="Arial"/>
              </a:rPr>
              <a:t>directly on the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GPU</a:t>
            </a:r>
            <a:endParaRPr sz="2000">
              <a:latin typeface="Arial"/>
              <a:cs typeface="Arial"/>
            </a:endParaRPr>
          </a:p>
          <a:p>
            <a:pPr marL="851535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Higher-level APIs: </a:t>
            </a:r>
            <a:r>
              <a:rPr sz="2000" dirty="0">
                <a:latin typeface="Arial"/>
                <a:cs typeface="Arial"/>
              </a:rPr>
              <a:t>cuBLAS, cuFFT, cuDNN,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</a:t>
            </a:r>
            <a:endParaRPr sz="2000">
              <a:latin typeface="Arial"/>
              <a:cs typeface="Arial"/>
            </a:endParaRPr>
          </a:p>
          <a:p>
            <a:pPr marL="394335" indent="-382270">
              <a:lnSpc>
                <a:spcPct val="100000"/>
              </a:lnSpc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Arial"/>
                <a:cs typeface="Arial"/>
              </a:rPr>
              <a:t>OpenCL</a:t>
            </a:r>
            <a:endParaRPr sz="2000">
              <a:latin typeface="Arial"/>
              <a:cs typeface="Arial"/>
            </a:endParaRPr>
          </a:p>
          <a:p>
            <a:pPr marL="851535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Similar to CUDA, but </a:t>
            </a:r>
            <a:r>
              <a:rPr sz="2000" dirty="0">
                <a:latin typeface="Arial"/>
                <a:cs typeface="Arial"/>
              </a:rPr>
              <a:t>runs </a:t>
            </a:r>
            <a:r>
              <a:rPr sz="2000" spc="-5" dirty="0">
                <a:latin typeface="Arial"/>
                <a:cs typeface="Arial"/>
              </a:rPr>
              <a:t>on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anything</a:t>
            </a:r>
            <a:endParaRPr sz="2000">
              <a:latin typeface="Arial"/>
              <a:cs typeface="Arial"/>
            </a:endParaRPr>
          </a:p>
          <a:p>
            <a:pPr marL="851535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Usually </a:t>
            </a:r>
            <a:r>
              <a:rPr sz="2000" dirty="0">
                <a:latin typeface="Arial"/>
                <a:cs typeface="Arial"/>
              </a:rPr>
              <a:t>slower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:(</a:t>
            </a:r>
            <a:endParaRPr sz="2000">
              <a:latin typeface="Arial"/>
              <a:cs typeface="Arial"/>
            </a:endParaRPr>
          </a:p>
          <a:p>
            <a:pPr marL="394335" marR="1474470" indent="-382270">
              <a:lnSpc>
                <a:spcPct val="100000"/>
              </a:lnSpc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Arial"/>
                <a:cs typeface="Arial"/>
              </a:rPr>
              <a:t>Udacity: Intro to Parallel Programming </a:t>
            </a:r>
            <a:r>
              <a:rPr sz="20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https://www.udacity.com/course/cs344</a:t>
            </a:r>
            <a:endParaRPr sz="2000">
              <a:latin typeface="Arial"/>
              <a:cs typeface="Arial"/>
            </a:endParaRPr>
          </a:p>
          <a:p>
            <a:pPr marL="851535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For deep learning just use existing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libraries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782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</a:t>
            </a:r>
            <a:r>
              <a:rPr spc="-10" dirty="0"/>
              <a:t>Graph</a:t>
            </a:r>
            <a:r>
              <a:rPr spc="-90"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5202199" y="1655679"/>
            <a:ext cx="3445217" cy="1913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91625" y="4247877"/>
            <a:ext cx="2310130" cy="307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254635">
              <a:lnSpc>
                <a:spcPct val="1042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Karpathy and Fei-Fei, </a:t>
            </a:r>
            <a:r>
              <a:rPr sz="600" dirty="0">
                <a:latin typeface="Arial"/>
                <a:cs typeface="Arial"/>
              </a:rPr>
              <a:t>“Deep </a:t>
            </a:r>
            <a:r>
              <a:rPr sz="600" spc="-5" dirty="0">
                <a:latin typeface="Arial"/>
                <a:cs typeface="Arial"/>
              </a:rPr>
              <a:t>Visual-Semantic Alignments for  Generating Image Descriptions”, CVPR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2015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copyright </a:t>
            </a:r>
            <a:r>
              <a:rPr sz="600" spc="-5" dirty="0">
                <a:latin typeface="Arial"/>
                <a:cs typeface="Arial"/>
              </a:rPr>
              <a:t>IEEE, 2015. Reproduced for educational</a:t>
            </a:r>
            <a:r>
              <a:rPr sz="600" spc="-6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purposes.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130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5999" y="1350658"/>
            <a:ext cx="2996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00" dirty="0">
                <a:latin typeface="Arial"/>
                <a:cs typeface="Arial"/>
              </a:rPr>
              <a:t>-	</a:t>
            </a:r>
            <a:r>
              <a:rPr sz="2400" spc="-5" dirty="0">
                <a:latin typeface="Arial"/>
                <a:cs typeface="Arial"/>
              </a:rPr>
              <a:t>Recurrent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782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</a:t>
            </a:r>
            <a:r>
              <a:rPr spc="-10" dirty="0"/>
              <a:t>Graph</a:t>
            </a:r>
            <a:r>
              <a:rPr spc="-90"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5999" y="1350658"/>
            <a:ext cx="301371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Recurrent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Recursive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7325" y="3336159"/>
            <a:ext cx="3409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The </a:t>
            </a:r>
            <a:r>
              <a:rPr sz="3000" dirty="0">
                <a:latin typeface="Arial"/>
                <a:cs typeface="Arial"/>
              </a:rPr>
              <a:t>cat </a:t>
            </a:r>
            <a:r>
              <a:rPr sz="3000" spc="-5" dirty="0">
                <a:latin typeface="Arial"/>
                <a:cs typeface="Arial"/>
              </a:rPr>
              <a:t>ate </a:t>
            </a:r>
            <a:r>
              <a:rPr sz="3000" dirty="0">
                <a:latin typeface="Arial"/>
                <a:cs typeface="Arial"/>
              </a:rPr>
              <a:t>a </a:t>
            </a:r>
            <a:r>
              <a:rPr sz="3000" spc="-5" dirty="0">
                <a:latin typeface="Arial"/>
                <a:cs typeface="Arial"/>
              </a:rPr>
              <a:t>big</a:t>
            </a:r>
            <a:r>
              <a:rPr sz="3000" spc="-10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rat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75450" y="2766699"/>
            <a:ext cx="266700" cy="627380"/>
          </a:xfrm>
          <a:custGeom>
            <a:avLst/>
            <a:gdLst/>
            <a:ahLst/>
            <a:cxnLst/>
            <a:rect l="l" t="t" r="r" b="b"/>
            <a:pathLst>
              <a:path w="266700" h="627379">
                <a:moveTo>
                  <a:pt x="0" y="626999"/>
                </a:moveTo>
                <a:lnTo>
                  <a:pt x="2666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42024" y="2781125"/>
            <a:ext cx="346075" cy="641985"/>
          </a:xfrm>
          <a:custGeom>
            <a:avLst/>
            <a:gdLst/>
            <a:ahLst/>
            <a:cxnLst/>
            <a:rect l="l" t="t" r="r" b="b"/>
            <a:pathLst>
              <a:path w="346075" h="641985">
                <a:moveTo>
                  <a:pt x="345899" y="64139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8249" y="2752287"/>
            <a:ext cx="266700" cy="627380"/>
          </a:xfrm>
          <a:custGeom>
            <a:avLst/>
            <a:gdLst/>
            <a:ahLst/>
            <a:cxnLst/>
            <a:rect l="l" t="t" r="r" b="b"/>
            <a:pathLst>
              <a:path w="266700" h="627379">
                <a:moveTo>
                  <a:pt x="0" y="626999"/>
                </a:moveTo>
                <a:lnTo>
                  <a:pt x="2666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4825" y="2766712"/>
            <a:ext cx="346075" cy="641985"/>
          </a:xfrm>
          <a:custGeom>
            <a:avLst/>
            <a:gdLst/>
            <a:ahLst/>
            <a:cxnLst/>
            <a:rect l="l" t="t" r="r" b="b"/>
            <a:pathLst>
              <a:path w="346075" h="641985">
                <a:moveTo>
                  <a:pt x="345899" y="64139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35800" y="2240812"/>
            <a:ext cx="207010" cy="1181735"/>
          </a:xfrm>
          <a:custGeom>
            <a:avLst/>
            <a:gdLst/>
            <a:ahLst/>
            <a:cxnLst/>
            <a:rect l="l" t="t" r="r" b="b"/>
            <a:pathLst>
              <a:path w="207009" h="1181735">
                <a:moveTo>
                  <a:pt x="0" y="1181699"/>
                </a:moveTo>
                <a:lnTo>
                  <a:pt x="2066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49575" y="2248099"/>
            <a:ext cx="454659" cy="526415"/>
          </a:xfrm>
          <a:custGeom>
            <a:avLst/>
            <a:gdLst/>
            <a:ahLst/>
            <a:cxnLst/>
            <a:rect l="l" t="t" r="r" b="b"/>
            <a:pathLst>
              <a:path w="454659" h="526414">
                <a:moveTo>
                  <a:pt x="454199" y="52589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20137" y="1923712"/>
            <a:ext cx="240029" cy="1499235"/>
          </a:xfrm>
          <a:custGeom>
            <a:avLst/>
            <a:gdLst/>
            <a:ahLst/>
            <a:cxnLst/>
            <a:rect l="l" t="t" r="r" b="b"/>
            <a:pathLst>
              <a:path w="240029" h="1499235">
                <a:moveTo>
                  <a:pt x="0" y="1498799"/>
                </a:moveTo>
                <a:lnTo>
                  <a:pt x="2396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74299" y="1952500"/>
            <a:ext cx="475615" cy="317500"/>
          </a:xfrm>
          <a:custGeom>
            <a:avLst/>
            <a:gdLst/>
            <a:ahLst/>
            <a:cxnLst/>
            <a:rect l="l" t="t" r="r" b="b"/>
            <a:pathLst>
              <a:path w="475615" h="317500">
                <a:moveTo>
                  <a:pt x="475499" y="31709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49274" y="1491524"/>
            <a:ext cx="908050" cy="1297305"/>
          </a:xfrm>
          <a:custGeom>
            <a:avLst/>
            <a:gdLst/>
            <a:ahLst/>
            <a:cxnLst/>
            <a:rect l="l" t="t" r="r" b="b"/>
            <a:pathLst>
              <a:path w="908050" h="1297305">
                <a:moveTo>
                  <a:pt x="0" y="1296899"/>
                </a:moveTo>
                <a:lnTo>
                  <a:pt x="907799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57124" y="1513074"/>
            <a:ext cx="317500" cy="468630"/>
          </a:xfrm>
          <a:custGeom>
            <a:avLst/>
            <a:gdLst/>
            <a:ahLst/>
            <a:cxnLst/>
            <a:rect l="l" t="t" r="r" b="b"/>
            <a:pathLst>
              <a:path w="317500" h="468630">
                <a:moveTo>
                  <a:pt x="317099" y="46829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38874" y="2718799"/>
            <a:ext cx="225749" cy="225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40674" y="1415650"/>
            <a:ext cx="225749" cy="225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58799" y="1856275"/>
            <a:ext cx="225749" cy="225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35449" y="2167200"/>
            <a:ext cx="225749" cy="225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90500" y="2701500"/>
            <a:ext cx="225749" cy="225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131</a:t>
            </a:fld>
            <a:endParaRPr sz="200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782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</a:t>
            </a:r>
            <a:r>
              <a:rPr spc="-10" dirty="0"/>
              <a:t>Graph</a:t>
            </a:r>
            <a:r>
              <a:rPr spc="-90"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5999" y="1350658"/>
            <a:ext cx="301371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Recurrent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Recursive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dirty="0">
                <a:latin typeface="Arial"/>
                <a:cs typeface="Arial"/>
              </a:rPr>
              <a:t>Modular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6875" y="1646056"/>
            <a:ext cx="11163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i="1" spc="-5" dirty="0">
                <a:latin typeface="Arial"/>
                <a:cs typeface="Arial"/>
              </a:rPr>
              <a:t>What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color  </a:t>
            </a:r>
            <a:r>
              <a:rPr sz="1800" i="1" spc="-5" dirty="0">
                <a:latin typeface="Arial"/>
                <a:cs typeface="Arial"/>
              </a:rPr>
              <a:t>is the</a:t>
            </a:r>
            <a:r>
              <a:rPr sz="1800" i="1" spc="-7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cat?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7937" y="1992224"/>
            <a:ext cx="1852295" cy="526415"/>
          </a:xfrm>
          <a:prstGeom prst="rect">
            <a:avLst/>
          </a:prstGeom>
          <a:solidFill>
            <a:srgbClr val="D9EAD3"/>
          </a:solidFill>
          <a:ln w="19049">
            <a:solidFill>
              <a:srgbClr val="37761C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391795">
              <a:lnSpc>
                <a:spcPct val="100000"/>
              </a:lnSpc>
              <a:spcBef>
                <a:spcPts val="550"/>
              </a:spcBef>
            </a:pPr>
            <a:r>
              <a:rPr sz="2400" spc="-5" dirty="0">
                <a:latin typeface="Arial"/>
                <a:cs typeface="Arial"/>
              </a:rPr>
              <a:t>find[cat]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27937" y="1411674"/>
            <a:ext cx="1852295" cy="526415"/>
          </a:xfrm>
          <a:prstGeom prst="rect">
            <a:avLst/>
          </a:prstGeom>
          <a:solidFill>
            <a:srgbClr val="D9EAD3"/>
          </a:solidFill>
          <a:ln w="19049">
            <a:solidFill>
              <a:srgbClr val="37761C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550"/>
              </a:spcBef>
            </a:pPr>
            <a:r>
              <a:rPr sz="2400" spc="-5" dirty="0">
                <a:latin typeface="Arial"/>
                <a:cs typeface="Arial"/>
              </a:rPr>
              <a:t>query[color]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84849" y="1938875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349" y="0"/>
                </a:lnTo>
              </a:path>
            </a:pathLst>
          </a:custGeom>
          <a:ln w="2857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09912" y="1877389"/>
            <a:ext cx="158250" cy="122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52938" y="958036"/>
            <a:ext cx="122971" cy="3334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06150" y="600831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white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03612" y="2625350"/>
            <a:ext cx="2636762" cy="188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025" y="4234385"/>
            <a:ext cx="4224655" cy="2628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Andreas et al, </a:t>
            </a:r>
            <a:r>
              <a:rPr sz="800" dirty="0">
                <a:latin typeface="Arial"/>
                <a:cs typeface="Arial"/>
              </a:rPr>
              <a:t>“Neural Module </a:t>
            </a:r>
            <a:r>
              <a:rPr sz="800" spc="-5" dirty="0">
                <a:latin typeface="Arial"/>
                <a:cs typeface="Arial"/>
              </a:rPr>
              <a:t>Networks”, CVPR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Andreas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to Compose Neural Networks for Question Answering”, NAACL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85550" y="4359745"/>
            <a:ext cx="117284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in the public</a:t>
            </a:r>
            <a:r>
              <a:rPr sz="600" spc="-5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132</a:t>
            </a:fld>
            <a:endParaRPr sz="200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782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</a:t>
            </a:r>
            <a:r>
              <a:rPr spc="-10" dirty="0"/>
              <a:t>Graph</a:t>
            </a:r>
            <a:r>
              <a:rPr spc="-90"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5999" y="1350658"/>
            <a:ext cx="301371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Recurrent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Recursive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dirty="0">
                <a:latin typeface="Arial"/>
                <a:cs typeface="Arial"/>
              </a:rPr>
              <a:t>Modular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03612" y="2625350"/>
            <a:ext cx="2636762" cy="1887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59674" y="1493656"/>
            <a:ext cx="115506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85"/>
              </a:spcBef>
            </a:pPr>
            <a:r>
              <a:rPr sz="1800" i="1" spc="-5" dirty="0">
                <a:latin typeface="Arial"/>
                <a:cs typeface="Arial"/>
              </a:rPr>
              <a:t>Are there  </a:t>
            </a:r>
            <a:r>
              <a:rPr sz="1800" i="1" dirty="0">
                <a:latin typeface="Arial"/>
                <a:cs typeface="Arial"/>
              </a:rPr>
              <a:t>more cats  </a:t>
            </a:r>
            <a:r>
              <a:rPr sz="1800" i="1" spc="-5" dirty="0">
                <a:latin typeface="Arial"/>
                <a:cs typeface="Arial"/>
              </a:rPr>
              <a:t>than</a:t>
            </a:r>
            <a:r>
              <a:rPr sz="1800" i="1" spc="-9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dogs?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8374" y="1887324"/>
            <a:ext cx="439420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349" y="0"/>
                </a:lnTo>
              </a:path>
            </a:pathLst>
          </a:custGeom>
          <a:ln w="2857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73437" y="1825839"/>
            <a:ext cx="158251" cy="122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13463" y="480811"/>
            <a:ext cx="122971" cy="3334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305525" y="855749"/>
          <a:ext cx="2719705" cy="1679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899">
                <a:tc gridSpan="3">
                  <a:txBody>
                    <a:bodyPr/>
                    <a:lstStyle/>
                    <a:p>
                      <a:pPr marL="76644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compare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count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count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065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0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find[cat]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find[dog]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9050">
                      <a:solidFill>
                        <a:srgbClr val="37761C"/>
                      </a:solidFill>
                      <a:prstDash val="solid"/>
                    </a:lnL>
                    <a:lnR w="19050">
                      <a:solidFill>
                        <a:srgbClr val="37761C"/>
                      </a:solidFill>
                      <a:prstDash val="solid"/>
                    </a:lnR>
                    <a:lnT w="19050">
                      <a:solidFill>
                        <a:srgbClr val="37761C"/>
                      </a:solidFill>
                      <a:prstDash val="solid"/>
                    </a:lnT>
                    <a:lnB w="19050">
                      <a:solidFill>
                        <a:srgbClr val="37761C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3025" y="4234385"/>
            <a:ext cx="4224655" cy="26289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Andreas et al, </a:t>
            </a:r>
            <a:r>
              <a:rPr sz="800" dirty="0">
                <a:latin typeface="Arial"/>
                <a:cs typeface="Arial"/>
              </a:rPr>
              <a:t>“Neural Module </a:t>
            </a:r>
            <a:r>
              <a:rPr sz="800" spc="-5" dirty="0">
                <a:latin typeface="Arial"/>
                <a:cs typeface="Arial"/>
              </a:rPr>
              <a:t>Networks”, CVPR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00" spc="-5" dirty="0">
                <a:latin typeface="Arial"/>
                <a:cs typeface="Arial"/>
              </a:rPr>
              <a:t>Andreas et al, </a:t>
            </a:r>
            <a:r>
              <a:rPr sz="800" dirty="0">
                <a:latin typeface="Arial"/>
                <a:cs typeface="Arial"/>
              </a:rPr>
              <a:t>“Learning </a:t>
            </a:r>
            <a:r>
              <a:rPr sz="800" spc="-5" dirty="0">
                <a:latin typeface="Arial"/>
                <a:cs typeface="Arial"/>
              </a:rPr>
              <a:t>to Compose Neural Networks for Question Answering”, NAACL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2016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85550" y="4359745"/>
            <a:ext cx="1172845" cy="1111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in the public</a:t>
            </a:r>
            <a:r>
              <a:rPr sz="600" spc="-5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133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35113" y="123606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782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Dynamic </a:t>
            </a:r>
            <a:r>
              <a:rPr spc="-10" dirty="0"/>
              <a:t>Graph</a:t>
            </a:r>
            <a:r>
              <a:rPr spc="-90"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134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5999" y="1350658"/>
            <a:ext cx="3709035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Recurrent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Recursive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dirty="0">
                <a:latin typeface="Arial"/>
                <a:cs typeface="Arial"/>
              </a:rPr>
              <a:t>Modular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65"/>
              </a:lnSpc>
              <a:buChar char="-"/>
              <a:tabLst>
                <a:tab pos="342265" algn="l"/>
                <a:tab pos="342900" algn="l"/>
              </a:tabLst>
            </a:pPr>
            <a:r>
              <a:rPr sz="2400" dirty="0">
                <a:latin typeface="Arial"/>
                <a:cs typeface="Arial"/>
              </a:rPr>
              <a:t>(Your creative </a:t>
            </a:r>
            <a:r>
              <a:rPr sz="2400" spc="-5" dirty="0">
                <a:latin typeface="Arial"/>
                <a:cs typeface="Arial"/>
              </a:rPr>
              <a:t>idea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here)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688006"/>
            <a:ext cx="4514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3614" y="486585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6525" y="4680840"/>
            <a:ext cx="1590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76314" y="4536990"/>
            <a:ext cx="307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63186" y="1737391"/>
            <a:ext cx="241427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Caffe</a:t>
            </a:r>
            <a:endParaRPr sz="4800"/>
          </a:p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3000" dirty="0"/>
              <a:t>(UC</a:t>
            </a:r>
            <a:r>
              <a:rPr sz="3000" spc="-95" dirty="0"/>
              <a:t> </a:t>
            </a:r>
            <a:r>
              <a:rPr sz="3000" spc="-5" dirty="0"/>
              <a:t>Berkeley)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5399125" y="4689390"/>
            <a:ext cx="1744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135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688006"/>
            <a:ext cx="4514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3614" y="4865850"/>
            <a:ext cx="1924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6525" y="4680840"/>
            <a:ext cx="1590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76314" y="4536990"/>
            <a:ext cx="307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724" y="1260983"/>
            <a:ext cx="5839460" cy="25931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Core written in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C++</a:t>
            </a:r>
            <a:endParaRPr sz="2400" dirty="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Has Python and </a:t>
            </a:r>
            <a:r>
              <a:rPr sz="2400" dirty="0">
                <a:latin typeface="Arial"/>
                <a:cs typeface="Arial"/>
              </a:rPr>
              <a:t>MATLAB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bindings</a:t>
            </a:r>
            <a:endParaRPr sz="2400" dirty="0">
              <a:latin typeface="Arial"/>
              <a:cs typeface="Arial"/>
            </a:endParaRPr>
          </a:p>
          <a:p>
            <a:pPr marL="424815" marR="922019" indent="-412750">
              <a:lnSpc>
                <a:spcPts val="2850"/>
              </a:lnSpc>
              <a:spcBef>
                <a:spcPts val="105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Good for training or finetuning  </a:t>
            </a:r>
            <a:br>
              <a:rPr lang="en-US" altLang="ko-KR" sz="2400" spc="-5" dirty="0">
                <a:latin typeface="Arial"/>
                <a:cs typeface="Arial"/>
              </a:rPr>
            </a:br>
            <a:r>
              <a:rPr sz="2400" spc="-5" dirty="0">
                <a:latin typeface="Arial"/>
                <a:cs typeface="Arial"/>
              </a:rPr>
              <a:t>feedforward </a:t>
            </a:r>
            <a:r>
              <a:rPr sz="2400" dirty="0">
                <a:latin typeface="Arial"/>
                <a:cs typeface="Arial"/>
              </a:rPr>
              <a:t>classification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models</a:t>
            </a:r>
          </a:p>
          <a:p>
            <a:pPr marL="424815" indent="-412750">
              <a:lnSpc>
                <a:spcPts val="2745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Often no need to write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code!</a:t>
            </a:r>
          </a:p>
          <a:p>
            <a:pPr marL="424815" marR="5080" indent="-412750">
              <a:lnSpc>
                <a:spcPts val="2850"/>
              </a:lnSpc>
              <a:spcBef>
                <a:spcPts val="105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Not used as </a:t>
            </a:r>
            <a:r>
              <a:rPr sz="2400" dirty="0">
                <a:latin typeface="Arial"/>
                <a:cs typeface="Arial"/>
              </a:rPr>
              <a:t>much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research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anymore,  </a:t>
            </a:r>
            <a:r>
              <a:rPr sz="2400" dirty="0">
                <a:latin typeface="Arial"/>
                <a:cs typeface="Arial"/>
              </a:rPr>
              <a:t>still </a:t>
            </a:r>
            <a:r>
              <a:rPr sz="2400" spc="-5" dirty="0">
                <a:latin typeface="Arial"/>
                <a:cs typeface="Arial"/>
              </a:rPr>
              <a:t>popular for deploying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models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146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</a:t>
            </a:r>
            <a:r>
              <a:rPr spc="-90" dirty="0"/>
              <a:t> </a:t>
            </a:r>
            <a:r>
              <a:rPr spc="-5" dirty="0"/>
              <a:t>Overview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99125" y="4689390"/>
            <a:ext cx="1744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136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1076" y="1257934"/>
            <a:ext cx="7933055" cy="2463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700"/>
              </a:spcBef>
            </a:pPr>
            <a:r>
              <a:rPr sz="3000" spc="-5" dirty="0">
                <a:latin typeface="Arial"/>
                <a:cs typeface="Arial"/>
              </a:rPr>
              <a:t>No need to write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code!</a:t>
            </a:r>
            <a:endParaRPr sz="3000">
              <a:latin typeface="Arial"/>
              <a:cs typeface="Arial"/>
            </a:endParaRPr>
          </a:p>
          <a:p>
            <a:pPr marL="558800" indent="-54673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Convert data </a:t>
            </a:r>
            <a:r>
              <a:rPr sz="3000" dirty="0">
                <a:latin typeface="Arial"/>
                <a:cs typeface="Arial"/>
              </a:rPr>
              <a:t>(run a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script)</a:t>
            </a:r>
            <a:endParaRPr sz="3000">
              <a:latin typeface="Arial"/>
              <a:cs typeface="Arial"/>
            </a:endParaRPr>
          </a:p>
          <a:p>
            <a:pPr marL="558800" indent="-546735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Define net </a:t>
            </a:r>
            <a:r>
              <a:rPr sz="3000" dirty="0">
                <a:latin typeface="Arial"/>
                <a:cs typeface="Arial"/>
              </a:rPr>
              <a:t>(edit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prototxt)</a:t>
            </a:r>
            <a:endParaRPr sz="3000">
              <a:latin typeface="Arial"/>
              <a:cs typeface="Arial"/>
            </a:endParaRPr>
          </a:p>
          <a:p>
            <a:pPr marL="558800" indent="-546735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Define </a:t>
            </a:r>
            <a:r>
              <a:rPr sz="3000" dirty="0">
                <a:latin typeface="Arial"/>
                <a:cs typeface="Arial"/>
              </a:rPr>
              <a:t>solver (edit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prototxt)</a:t>
            </a:r>
            <a:endParaRPr sz="3000">
              <a:latin typeface="Arial"/>
              <a:cs typeface="Arial"/>
            </a:endParaRPr>
          </a:p>
          <a:p>
            <a:pPr marL="558800" indent="-546735">
              <a:lnSpc>
                <a:spcPct val="100000"/>
              </a:lnSpc>
              <a:buAutoNum type="arabicPeriod"/>
              <a:tabLst>
                <a:tab pos="558800" algn="l"/>
                <a:tab pos="559435" algn="l"/>
              </a:tabLst>
            </a:pPr>
            <a:r>
              <a:rPr sz="3000" spc="-5" dirty="0">
                <a:latin typeface="Arial"/>
                <a:cs typeface="Arial"/>
              </a:rPr>
              <a:t>Train </a:t>
            </a:r>
            <a:r>
              <a:rPr sz="3000" dirty="0">
                <a:latin typeface="Arial"/>
                <a:cs typeface="Arial"/>
              </a:rPr>
              <a:t>(with </a:t>
            </a:r>
            <a:r>
              <a:rPr sz="3000" spc="-5" dirty="0">
                <a:latin typeface="Arial"/>
                <a:cs typeface="Arial"/>
              </a:rPr>
              <a:t>pretrained weights) </a:t>
            </a:r>
            <a:r>
              <a:rPr sz="3000" dirty="0">
                <a:latin typeface="Arial"/>
                <a:cs typeface="Arial"/>
              </a:rPr>
              <a:t>(run a</a:t>
            </a:r>
            <a:r>
              <a:rPr sz="3000" spc="-10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script)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137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527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Caffe: </a:t>
            </a:r>
            <a:r>
              <a:rPr spc="-10" dirty="0"/>
              <a:t>Training </a:t>
            </a:r>
            <a:r>
              <a:rPr dirty="0"/>
              <a:t>/</a:t>
            </a:r>
            <a:r>
              <a:rPr spc="-95" dirty="0"/>
              <a:t> </a:t>
            </a:r>
            <a:r>
              <a:rPr spc="-5" dirty="0"/>
              <a:t>Finetuning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434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</a:t>
            </a:r>
            <a:r>
              <a:rPr dirty="0"/>
              <a:t>step </a:t>
            </a:r>
            <a:r>
              <a:rPr spc="-5" dirty="0"/>
              <a:t>1: Convert</a:t>
            </a:r>
            <a:r>
              <a:rPr spc="-95" dirty="0"/>
              <a:t> </a:t>
            </a:r>
            <a:r>
              <a:rPr spc="-5" dirty="0"/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138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8699" y="1334134"/>
            <a:ext cx="7972425" cy="221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>
              <a:lnSpc>
                <a:spcPct val="100000"/>
              </a:lnSpc>
              <a:spcBef>
                <a:spcPts val="100"/>
              </a:spcBef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DataLayer </a:t>
            </a:r>
            <a:r>
              <a:rPr sz="3000" dirty="0">
                <a:latin typeface="Arial"/>
                <a:cs typeface="Arial"/>
              </a:rPr>
              <a:t>reading </a:t>
            </a:r>
            <a:r>
              <a:rPr sz="3000" spc="-5" dirty="0">
                <a:latin typeface="Arial"/>
                <a:cs typeface="Arial"/>
              </a:rPr>
              <a:t>from LMDB is the</a:t>
            </a:r>
            <a:r>
              <a:rPr sz="3000" spc="-9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easiest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Create LMDB using</a:t>
            </a:r>
            <a:r>
              <a:rPr sz="3000" spc="-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3000" u="heavy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convert_imageset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Need text file where each line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is</a:t>
            </a:r>
            <a:endParaRPr sz="3000">
              <a:latin typeface="Arial"/>
              <a:cs typeface="Arial"/>
            </a:endParaRPr>
          </a:p>
          <a:p>
            <a:pPr marL="928369" lvl="1" indent="-413384">
              <a:lnSpc>
                <a:spcPts val="2855"/>
              </a:lnSpc>
              <a:spcBef>
                <a:spcPts val="25"/>
              </a:spcBef>
              <a:buChar char="○"/>
              <a:tabLst>
                <a:tab pos="928369" algn="l"/>
                <a:tab pos="929005" algn="l"/>
              </a:tabLst>
            </a:pPr>
            <a:r>
              <a:rPr sz="2400" dirty="0">
                <a:latin typeface="Arial"/>
                <a:cs typeface="Arial"/>
              </a:rPr>
              <a:t>“[path/to/image.jpeg]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[label]”</a:t>
            </a:r>
            <a:endParaRPr sz="2400">
              <a:latin typeface="Arial"/>
              <a:cs typeface="Arial"/>
            </a:endParaRPr>
          </a:p>
          <a:p>
            <a:pPr marL="471170" indent="-459105">
              <a:lnSpc>
                <a:spcPts val="3575"/>
              </a:lnSpc>
              <a:buChar char="●"/>
              <a:tabLst>
                <a:tab pos="471170" algn="l"/>
                <a:tab pos="471805" algn="l"/>
              </a:tabLst>
            </a:pPr>
            <a:r>
              <a:rPr sz="3000" spc="-5" dirty="0">
                <a:latin typeface="Arial"/>
                <a:cs typeface="Arial"/>
              </a:rPr>
              <a:t>Create HDF5 file </a:t>
            </a:r>
            <a:r>
              <a:rPr sz="3000" dirty="0">
                <a:latin typeface="Arial"/>
                <a:cs typeface="Arial"/>
              </a:rPr>
              <a:t>yourself </a:t>
            </a:r>
            <a:r>
              <a:rPr sz="3000" spc="-5" dirty="0">
                <a:latin typeface="Arial"/>
                <a:cs typeface="Arial"/>
              </a:rPr>
              <a:t>using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h5py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5434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</a:t>
            </a:r>
            <a:r>
              <a:rPr dirty="0"/>
              <a:t>step </a:t>
            </a:r>
            <a:r>
              <a:rPr spc="-5" dirty="0"/>
              <a:t>1: Convert</a:t>
            </a:r>
            <a:r>
              <a:rPr spc="-95" dirty="0"/>
              <a:t> </a:t>
            </a:r>
            <a:r>
              <a:rPr spc="-5" dirty="0"/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139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096" y="1773561"/>
            <a:ext cx="6035040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indent="-397510">
              <a:lnSpc>
                <a:spcPts val="2630"/>
              </a:lnSpc>
              <a:spcBef>
                <a:spcPts val="100"/>
              </a:spcBef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latin typeface="Arial"/>
                <a:cs typeface="Arial"/>
              </a:rPr>
              <a:t>ImageDataLayer: Read from image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files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ts val="2625"/>
              </a:lnSpc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latin typeface="Arial"/>
                <a:cs typeface="Arial"/>
              </a:rPr>
              <a:t>WindowDataLayer: For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detection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ts val="2625"/>
              </a:lnSpc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latin typeface="Arial"/>
                <a:cs typeface="Arial"/>
              </a:rPr>
              <a:t>HDF5Layer: Read from HDF5</a:t>
            </a:r>
            <a:r>
              <a:rPr sz="2200" spc="-2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file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ts val="2625"/>
              </a:lnSpc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latin typeface="Arial"/>
                <a:cs typeface="Arial"/>
              </a:rPr>
              <a:t>From </a:t>
            </a:r>
            <a:r>
              <a:rPr sz="2200" dirty="0">
                <a:latin typeface="Arial"/>
                <a:cs typeface="Arial"/>
              </a:rPr>
              <a:t>memory, </a:t>
            </a:r>
            <a:r>
              <a:rPr sz="2200" spc="-5" dirty="0">
                <a:latin typeface="Arial"/>
                <a:cs typeface="Arial"/>
              </a:rPr>
              <a:t>using Python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interface</a:t>
            </a:r>
            <a:endParaRPr sz="2200">
              <a:latin typeface="Arial"/>
              <a:cs typeface="Arial"/>
            </a:endParaRPr>
          </a:p>
          <a:p>
            <a:pPr marL="409575" indent="-397510">
              <a:lnSpc>
                <a:spcPts val="2635"/>
              </a:lnSpc>
              <a:buChar char="●"/>
              <a:tabLst>
                <a:tab pos="409575" algn="l"/>
                <a:tab pos="410209" algn="l"/>
              </a:tabLst>
            </a:pPr>
            <a:r>
              <a:rPr sz="2200" spc="-5" dirty="0">
                <a:latin typeface="Arial"/>
                <a:cs typeface="Arial"/>
              </a:rPr>
              <a:t>All of these are harder to use </a:t>
            </a:r>
            <a:r>
              <a:rPr sz="2200" dirty="0">
                <a:latin typeface="Arial"/>
                <a:cs typeface="Arial"/>
              </a:rPr>
              <a:t>(except</a:t>
            </a:r>
            <a:r>
              <a:rPr sz="2200" spc="-8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Python)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724" y="1011564"/>
            <a:ext cx="8557653" cy="3187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4086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CPU </a:t>
            </a:r>
            <a:r>
              <a:rPr sz="3000" dirty="0"/>
              <a:t>vs </a:t>
            </a:r>
            <a:r>
              <a:rPr sz="3000" spc="-5" dirty="0"/>
              <a:t>GPU in</a:t>
            </a:r>
            <a:r>
              <a:rPr sz="3000" spc="-100" dirty="0"/>
              <a:t> </a:t>
            </a:r>
            <a:r>
              <a:rPr sz="3000" spc="-5" dirty="0"/>
              <a:t>practice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338425" y="154030"/>
            <a:ext cx="29070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(CPU </a:t>
            </a:r>
            <a:r>
              <a:rPr sz="1800" spc="-5" dirty="0">
                <a:latin typeface="Arial"/>
                <a:cs typeface="Arial"/>
              </a:rPr>
              <a:t>performance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well-optimized,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little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unfair)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950" y="2299337"/>
            <a:ext cx="76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66x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7425" y="2940312"/>
            <a:ext cx="42545" cy="828675"/>
          </a:xfrm>
          <a:custGeom>
            <a:avLst/>
            <a:gdLst/>
            <a:ahLst/>
            <a:cxnLst/>
            <a:rect l="l" t="t" r="r" b="b"/>
            <a:pathLst>
              <a:path w="42545" h="828675">
                <a:moveTo>
                  <a:pt x="0" y="0"/>
                </a:moveTo>
                <a:lnTo>
                  <a:pt x="42261" y="8280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8261" y="3751692"/>
            <a:ext cx="122848" cy="160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5111" y="2927774"/>
            <a:ext cx="167640" cy="575945"/>
          </a:xfrm>
          <a:custGeom>
            <a:avLst/>
            <a:gdLst/>
            <a:ahLst/>
            <a:cxnLst/>
            <a:rect l="l" t="t" r="r" b="b"/>
            <a:pathLst>
              <a:path w="167639" h="575945">
                <a:moveTo>
                  <a:pt x="167488" y="0"/>
                </a:moveTo>
                <a:lnTo>
                  <a:pt x="0" y="57548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55505" y="3475778"/>
            <a:ext cx="119210" cy="166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7770" y="2942375"/>
            <a:ext cx="12065" cy="854075"/>
          </a:xfrm>
          <a:custGeom>
            <a:avLst/>
            <a:gdLst/>
            <a:ahLst/>
            <a:cxnLst/>
            <a:rect l="l" t="t" r="r" b="b"/>
            <a:pathLst>
              <a:path w="12064" h="854075">
                <a:moveTo>
                  <a:pt x="11742" y="0"/>
                </a:moveTo>
                <a:lnTo>
                  <a:pt x="0" y="853966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26288" y="3781404"/>
            <a:ext cx="122962" cy="158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05250" y="2340749"/>
            <a:ext cx="3660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7475" algn="l"/>
                <a:tab pos="2910205" algn="l"/>
              </a:tabLst>
            </a:pPr>
            <a:r>
              <a:rPr sz="3600" spc="-5" dirty="0">
                <a:latin typeface="Arial"/>
                <a:cs typeface="Arial"/>
              </a:rPr>
              <a:t>67</a:t>
            </a:r>
            <a:r>
              <a:rPr sz="3600" dirty="0">
                <a:latin typeface="Arial"/>
                <a:cs typeface="Arial"/>
              </a:rPr>
              <a:t>x	</a:t>
            </a:r>
            <a:r>
              <a:rPr sz="3600" spc="-5" dirty="0">
                <a:latin typeface="Arial"/>
                <a:cs typeface="Arial"/>
              </a:rPr>
              <a:t>71</a:t>
            </a:r>
            <a:r>
              <a:rPr sz="3600" dirty="0">
                <a:latin typeface="Arial"/>
                <a:cs typeface="Arial"/>
              </a:rPr>
              <a:t>x	</a:t>
            </a:r>
            <a:r>
              <a:rPr sz="3600" spc="-5" dirty="0">
                <a:latin typeface="Arial"/>
                <a:cs typeface="Arial"/>
              </a:rPr>
              <a:t>64x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81166" y="2894737"/>
            <a:ext cx="161596" cy="327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36362" y="2927762"/>
            <a:ext cx="22860" cy="784225"/>
          </a:xfrm>
          <a:custGeom>
            <a:avLst/>
            <a:gdLst/>
            <a:ahLst/>
            <a:cxnLst/>
            <a:rect l="l" t="t" r="r" b="b"/>
            <a:pathLst>
              <a:path w="22859" h="784225">
                <a:moveTo>
                  <a:pt x="22649" y="0"/>
                </a:moveTo>
                <a:lnTo>
                  <a:pt x="0" y="78412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74896" y="3696233"/>
            <a:ext cx="122931" cy="159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16325" y="2424562"/>
            <a:ext cx="762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76x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69121" y="2099667"/>
            <a:ext cx="259079" cy="387985"/>
          </a:xfrm>
          <a:custGeom>
            <a:avLst/>
            <a:gdLst/>
            <a:ahLst/>
            <a:cxnLst/>
            <a:rect l="l" t="t" r="r" b="b"/>
            <a:pathLst>
              <a:path w="259079" h="387985">
                <a:moveTo>
                  <a:pt x="258577" y="387757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82888" y="1977492"/>
            <a:ext cx="139788" cy="162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78590" y="3024124"/>
            <a:ext cx="40005" cy="445770"/>
          </a:xfrm>
          <a:custGeom>
            <a:avLst/>
            <a:gdLst/>
            <a:ahLst/>
            <a:cxnLst/>
            <a:rect l="l" t="t" r="r" b="b"/>
            <a:pathLst>
              <a:path w="40004" h="445770">
                <a:moveTo>
                  <a:pt x="39909" y="0"/>
                </a:moveTo>
                <a:lnTo>
                  <a:pt x="0" y="445733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7292" y="3451361"/>
            <a:ext cx="122594" cy="1619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05378" y="2834850"/>
            <a:ext cx="204333" cy="3606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59124" y="2898899"/>
            <a:ext cx="62230" cy="855980"/>
          </a:xfrm>
          <a:custGeom>
            <a:avLst/>
            <a:gdLst/>
            <a:ahLst/>
            <a:cxnLst/>
            <a:rect l="l" t="t" r="r" b="b"/>
            <a:pathLst>
              <a:path w="62230" h="855979">
                <a:moveTo>
                  <a:pt x="0" y="0"/>
                </a:moveTo>
                <a:lnTo>
                  <a:pt x="62010" y="8558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59773" y="3737099"/>
            <a:ext cx="122724" cy="1613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21392" y="2834850"/>
            <a:ext cx="226044" cy="2627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025" y="4424335"/>
            <a:ext cx="253682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Data from</a:t>
            </a:r>
            <a:r>
              <a:rPr sz="800" spc="-6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https://github.com/jcjohnson/cnn-benchmarks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82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</a:t>
            </a:r>
            <a:r>
              <a:rPr dirty="0"/>
              <a:t>step </a:t>
            </a:r>
            <a:r>
              <a:rPr spc="-5" dirty="0"/>
              <a:t>2: Define Network</a:t>
            </a:r>
            <a:r>
              <a:rPr spc="-90" dirty="0"/>
              <a:t> </a:t>
            </a:r>
            <a:r>
              <a:rPr dirty="0"/>
              <a:t>(prototxt)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731461"/>
            <a:ext cx="4763850" cy="3785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8650" y="1001550"/>
            <a:ext cx="2264191" cy="3486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140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82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</a:t>
            </a:r>
            <a:r>
              <a:rPr dirty="0"/>
              <a:t>step </a:t>
            </a:r>
            <a:r>
              <a:rPr spc="-5" dirty="0"/>
              <a:t>2: Define Network</a:t>
            </a:r>
            <a:r>
              <a:rPr spc="-90" dirty="0"/>
              <a:t> </a:t>
            </a:r>
            <a:r>
              <a:rPr dirty="0"/>
              <a:t>(prototxt)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731461"/>
            <a:ext cx="4763850" cy="3785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8650" y="1001550"/>
            <a:ext cx="2264191" cy="3486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73875" y="999267"/>
            <a:ext cx="17887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Layers and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Blobs  often have </a:t>
            </a:r>
            <a:r>
              <a:rPr sz="1800" dirty="0">
                <a:latin typeface="Arial"/>
                <a:cs typeface="Arial"/>
              </a:rPr>
              <a:t>same  </a:t>
            </a:r>
            <a:r>
              <a:rPr sz="1800" spc="-5" dirty="0">
                <a:latin typeface="Arial"/>
                <a:cs typeface="Arial"/>
              </a:rPr>
              <a:t>name!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5299" y="1129886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>
                <a:moveTo>
                  <a:pt x="771749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61336" y="1068401"/>
            <a:ext cx="158251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05299" y="1453811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>
                <a:moveTo>
                  <a:pt x="771749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61336" y="1392326"/>
            <a:ext cx="158251" cy="122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18420" y="3587536"/>
            <a:ext cx="820419" cy="329565"/>
          </a:xfrm>
          <a:custGeom>
            <a:avLst/>
            <a:gdLst/>
            <a:ahLst/>
            <a:cxnLst/>
            <a:rect l="l" t="t" r="r" b="b"/>
            <a:pathLst>
              <a:path w="820419" h="329564">
                <a:moveTo>
                  <a:pt x="820379" y="0"/>
                </a:moveTo>
                <a:lnTo>
                  <a:pt x="0" y="329156"/>
                </a:lnTo>
              </a:path>
            </a:pathLst>
          </a:custGeom>
          <a:ln w="2857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83782" y="3858602"/>
            <a:ext cx="166500" cy="1206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3223" y="4252811"/>
            <a:ext cx="525780" cy="57785"/>
          </a:xfrm>
          <a:custGeom>
            <a:avLst/>
            <a:gdLst/>
            <a:ahLst/>
            <a:cxnLst/>
            <a:rect l="l" t="t" r="r" b="b"/>
            <a:pathLst>
              <a:path w="525780" h="57785">
                <a:moveTo>
                  <a:pt x="525576" y="0"/>
                </a:moveTo>
                <a:lnTo>
                  <a:pt x="0" y="57767"/>
                </a:lnTo>
              </a:path>
            </a:pathLst>
          </a:custGeom>
          <a:ln w="2857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70036" y="4249376"/>
            <a:ext cx="162631" cy="1224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98825" y="1271680"/>
            <a:ext cx="14865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Number of  output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04762" y="1262939"/>
            <a:ext cx="281472" cy="1526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23575" y="2404292"/>
            <a:ext cx="168465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Set these to </a:t>
            </a:r>
            <a:r>
              <a:rPr sz="1800" dirty="0">
                <a:latin typeface="Arial"/>
                <a:cs typeface="Arial"/>
              </a:rPr>
              <a:t>0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  freeze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49298" y="2710124"/>
            <a:ext cx="1031875" cy="1009015"/>
          </a:xfrm>
          <a:custGeom>
            <a:avLst/>
            <a:gdLst/>
            <a:ahLst/>
            <a:cxnLst/>
            <a:rect l="l" t="t" r="r" b="b"/>
            <a:pathLst>
              <a:path w="1031875" h="1009014">
                <a:moveTo>
                  <a:pt x="1031251" y="0"/>
                </a:moveTo>
                <a:lnTo>
                  <a:pt x="0" y="1008995"/>
                </a:lnTo>
              </a:path>
            </a:pathLst>
          </a:custGeom>
          <a:ln w="28574">
            <a:solidFill>
              <a:srgbClr val="98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42321" y="3671096"/>
            <a:ext cx="154272" cy="153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7925" y="4717600"/>
            <a:ext cx="887539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225" y="3319822"/>
            <a:ext cx="4514850" cy="167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78785">
              <a:lnSpc>
                <a:spcPts val="2090"/>
              </a:lnSpc>
            </a:pPr>
            <a:r>
              <a:rPr sz="1800" spc="-5" dirty="0">
                <a:latin typeface="Arial"/>
                <a:cs typeface="Arial"/>
              </a:rPr>
              <a:t>Learning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rates</a:t>
            </a:r>
          </a:p>
          <a:p>
            <a:pPr marL="297878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(weight +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bias)</a:t>
            </a:r>
            <a:endParaRPr sz="1800" dirty="0">
              <a:latin typeface="Arial"/>
              <a:cs typeface="Arial"/>
            </a:endParaRPr>
          </a:p>
          <a:p>
            <a:pPr marL="2978785" marR="35560" algn="r">
              <a:lnSpc>
                <a:spcPct val="100699"/>
              </a:lnSpc>
              <a:spcBef>
                <a:spcPts val="1430"/>
              </a:spcBef>
            </a:pPr>
            <a:r>
              <a:rPr sz="1800" spc="-5" dirty="0">
                <a:latin typeface="Arial"/>
                <a:cs typeface="Arial"/>
              </a:rPr>
              <a:t>Regularization  </a:t>
            </a:r>
            <a:r>
              <a:rPr sz="1800" dirty="0">
                <a:latin typeface="Arial"/>
                <a:cs typeface="Arial"/>
              </a:rPr>
              <a:t>(weight +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bias)</a:t>
            </a:r>
            <a:endParaRPr sz="18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141</a:t>
            </a:fld>
            <a:endParaRPr sz="200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0816989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821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</a:t>
            </a:r>
            <a:r>
              <a:rPr dirty="0"/>
              <a:t>step </a:t>
            </a:r>
            <a:r>
              <a:rPr spc="-5" dirty="0"/>
              <a:t>2: Define Network</a:t>
            </a:r>
            <a:r>
              <a:rPr spc="-90" dirty="0"/>
              <a:t> </a:t>
            </a:r>
            <a:r>
              <a:rPr dirty="0"/>
              <a:t>(prototxt)</a:t>
            </a:r>
          </a:p>
        </p:txBody>
      </p:sp>
      <p:sp>
        <p:nvSpPr>
          <p:cNvPr id="3" name="object 3"/>
          <p:cNvSpPr/>
          <p:nvPr/>
        </p:nvSpPr>
        <p:spPr>
          <a:xfrm>
            <a:off x="3988599" y="1198674"/>
            <a:ext cx="1812401" cy="2798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65299" y="828212"/>
            <a:ext cx="2031248" cy="3466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8250" y="4367220"/>
            <a:ext cx="57842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https://github.com/KaimingHe/deep-residual-networks/blob/master/prototxt/ResNet-152-deploy.prototxt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142</a:t>
            </a:fld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5192" y="1217365"/>
            <a:ext cx="327279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151130" indent="-382270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Arial"/>
                <a:cs typeface="Arial"/>
              </a:rPr>
              <a:t>.prototxt </a:t>
            </a:r>
            <a:r>
              <a:rPr sz="2000" dirty="0">
                <a:latin typeface="Arial"/>
                <a:cs typeface="Arial"/>
              </a:rPr>
              <a:t>can </a:t>
            </a:r>
            <a:r>
              <a:rPr sz="2000" spc="-5" dirty="0">
                <a:latin typeface="Arial"/>
                <a:cs typeface="Arial"/>
              </a:rPr>
              <a:t>get ugly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  big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models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●"/>
            </a:pPr>
            <a:endParaRPr sz="2050">
              <a:latin typeface="Times New Roman"/>
              <a:cs typeface="Times New Roman"/>
            </a:endParaRPr>
          </a:p>
          <a:p>
            <a:pPr marL="394335" marR="344805" indent="-382270">
              <a:lnSpc>
                <a:spcPct val="100000"/>
              </a:lnSpc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Arial"/>
                <a:cs typeface="Arial"/>
              </a:rPr>
              <a:t>ResNet-152 prototxt is  6775 lines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long!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●"/>
            </a:pPr>
            <a:endParaRPr sz="2050">
              <a:latin typeface="Times New Roman"/>
              <a:cs typeface="Times New Roman"/>
            </a:endParaRPr>
          </a:p>
          <a:p>
            <a:pPr marL="394335" marR="5080" indent="-382270">
              <a:lnSpc>
                <a:spcPct val="100000"/>
              </a:lnSpc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Arial"/>
                <a:cs typeface="Arial"/>
              </a:rPr>
              <a:t>Not </a:t>
            </a:r>
            <a:r>
              <a:rPr sz="2000" dirty="0">
                <a:latin typeface="Arial"/>
                <a:cs typeface="Arial"/>
              </a:rPr>
              <a:t>“compositional”;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can’t  </a:t>
            </a:r>
            <a:r>
              <a:rPr sz="2000" spc="-5" dirty="0">
                <a:latin typeface="Arial"/>
                <a:cs typeface="Arial"/>
              </a:rPr>
              <a:t>easily define </a:t>
            </a:r>
            <a:r>
              <a:rPr sz="2000" dirty="0">
                <a:latin typeface="Arial"/>
                <a:cs typeface="Arial"/>
              </a:rPr>
              <a:t>a residual  </a:t>
            </a:r>
            <a:r>
              <a:rPr sz="2000" spc="-5" dirty="0">
                <a:latin typeface="Arial"/>
                <a:cs typeface="Arial"/>
              </a:rPr>
              <a:t>block 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reuse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4364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</a:t>
            </a:r>
            <a:r>
              <a:rPr dirty="0"/>
              <a:t>step </a:t>
            </a:r>
            <a:r>
              <a:rPr spc="-5" dirty="0"/>
              <a:t>3: Define </a:t>
            </a:r>
            <a:r>
              <a:rPr spc="-10" dirty="0"/>
              <a:t>Solver</a:t>
            </a:r>
            <a:r>
              <a:rPr spc="-95" dirty="0"/>
              <a:t> </a:t>
            </a:r>
            <a:r>
              <a:rPr dirty="0"/>
              <a:t>(prototxt)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267" y="1186815"/>
            <a:ext cx="3842385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156210" indent="-382270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Arial"/>
                <a:cs typeface="Arial"/>
              </a:rPr>
              <a:t>Write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prototxt file defining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u="heavy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</a:rPr>
              <a:t> </a:t>
            </a:r>
            <a:r>
              <a:rPr sz="20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SolverParameter</a:t>
            </a:r>
            <a:endParaRPr sz="2000">
              <a:latin typeface="Arial"/>
              <a:cs typeface="Arial"/>
            </a:endParaRPr>
          </a:p>
          <a:p>
            <a:pPr marL="394335" marR="523240" indent="-382270">
              <a:lnSpc>
                <a:spcPct val="100000"/>
              </a:lnSpc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Arial"/>
                <a:cs typeface="Arial"/>
              </a:rPr>
              <a:t>If finetuning, </a:t>
            </a:r>
            <a:r>
              <a:rPr sz="2000" dirty="0">
                <a:latin typeface="Arial"/>
                <a:cs typeface="Arial"/>
              </a:rPr>
              <a:t>copy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existing  </a:t>
            </a:r>
            <a:r>
              <a:rPr sz="2000" dirty="0">
                <a:latin typeface="Arial"/>
                <a:cs typeface="Arial"/>
              </a:rPr>
              <a:t>solver.prototxt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file</a:t>
            </a:r>
            <a:endParaRPr sz="2000">
              <a:latin typeface="Arial"/>
              <a:cs typeface="Arial"/>
            </a:endParaRPr>
          </a:p>
          <a:p>
            <a:pPr marL="851535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Change net to be </a:t>
            </a:r>
            <a:r>
              <a:rPr sz="2000" dirty="0">
                <a:latin typeface="Arial"/>
                <a:cs typeface="Arial"/>
              </a:rPr>
              <a:t>your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net</a:t>
            </a:r>
            <a:endParaRPr sz="2000">
              <a:latin typeface="Arial"/>
              <a:cs typeface="Arial"/>
            </a:endParaRPr>
          </a:p>
          <a:p>
            <a:pPr marL="851535" marR="229235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Change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snapshot_prefix 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your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  <a:p>
            <a:pPr marL="851535" marR="5080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spc="-5" dirty="0">
                <a:latin typeface="Arial"/>
                <a:cs typeface="Arial"/>
              </a:rPr>
              <a:t>Reduce base learning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rate  (divide </a:t>
            </a:r>
            <a:r>
              <a:rPr sz="2000" spc="-5" dirty="0">
                <a:latin typeface="Arial"/>
                <a:cs typeface="Arial"/>
              </a:rPr>
              <a:t>by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100)</a:t>
            </a:r>
            <a:endParaRPr sz="2000">
              <a:latin typeface="Arial"/>
              <a:cs typeface="Arial"/>
            </a:endParaRPr>
          </a:p>
          <a:p>
            <a:pPr marL="851535" marR="271780" lvl="1" indent="-382270">
              <a:lnSpc>
                <a:spcPct val="100000"/>
              </a:lnSpc>
              <a:buChar char="○"/>
              <a:tabLst>
                <a:tab pos="851535" algn="l"/>
                <a:tab pos="852169" algn="l"/>
              </a:tabLst>
            </a:pPr>
            <a:r>
              <a:rPr sz="2000" dirty="0">
                <a:latin typeface="Arial"/>
                <a:cs typeface="Arial"/>
              </a:rPr>
              <a:t>Maybe change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max_iter  </a:t>
            </a:r>
            <a:r>
              <a:rPr sz="2000" spc="-5" dirty="0">
                <a:latin typeface="Arial"/>
                <a:cs typeface="Arial"/>
              </a:rPr>
              <a:t>and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snapshot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34575" y="1490724"/>
            <a:ext cx="4370435" cy="2367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143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09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</a:t>
            </a:r>
            <a:r>
              <a:rPr dirty="0"/>
              <a:t>step </a:t>
            </a:r>
            <a:r>
              <a:rPr spc="-5" dirty="0"/>
              <a:t>4:</a:t>
            </a:r>
            <a:r>
              <a:rPr spc="-100" dirty="0"/>
              <a:t> </a:t>
            </a:r>
            <a:r>
              <a:rPr spc="-5" dirty="0"/>
              <a:t>Train!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000" y="4372349"/>
            <a:ext cx="390397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u="sng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https://github.com/BVLC/caffe/blob/master/tools/caffe.cpp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144</a:t>
            </a:fld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261998"/>
            <a:ext cx="8072120" cy="169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sz="2200" b="1" spc="-5" dirty="0">
                <a:latin typeface="Courier New"/>
                <a:cs typeface="Courier New"/>
              </a:rPr>
              <a:t>./build/tools/caffe train</a:t>
            </a:r>
            <a:r>
              <a:rPr sz="2200" b="1" spc="-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\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ts val="2625"/>
              </a:lnSpc>
            </a:pPr>
            <a:r>
              <a:rPr sz="2200" b="1" spc="-5" dirty="0">
                <a:latin typeface="Courier New"/>
                <a:cs typeface="Courier New"/>
              </a:rPr>
              <a:t>-gpu </a:t>
            </a:r>
            <a:r>
              <a:rPr sz="2200" b="1" dirty="0">
                <a:latin typeface="Courier New"/>
                <a:cs typeface="Courier New"/>
              </a:rPr>
              <a:t>0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\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ts val="2625"/>
              </a:lnSpc>
            </a:pPr>
            <a:r>
              <a:rPr sz="2200" b="1" spc="-5" dirty="0">
                <a:latin typeface="Courier New"/>
                <a:cs typeface="Courier New"/>
              </a:rPr>
              <a:t>-model path/to/trainval.prototxt</a:t>
            </a:r>
            <a:r>
              <a:rPr sz="2200" b="1" spc="-2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\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ts val="2625"/>
              </a:lnSpc>
            </a:pPr>
            <a:r>
              <a:rPr sz="2200" b="1" spc="-5" dirty="0">
                <a:latin typeface="Courier New"/>
                <a:cs typeface="Courier New"/>
              </a:rPr>
              <a:t>-solver path/to/solver.prototxt</a:t>
            </a:r>
            <a:r>
              <a:rPr sz="2200" b="1" spc="-2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\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ts val="2635"/>
              </a:lnSpc>
            </a:pPr>
            <a:r>
              <a:rPr sz="2200" b="1" spc="-5" dirty="0">
                <a:latin typeface="Courier New"/>
                <a:cs typeface="Courier New"/>
              </a:rPr>
              <a:t>-weights</a:t>
            </a:r>
            <a:r>
              <a:rPr sz="2200" b="1" spc="-85" dirty="0">
                <a:latin typeface="Courier New"/>
                <a:cs typeface="Courier New"/>
              </a:rPr>
              <a:t> </a:t>
            </a:r>
            <a:r>
              <a:rPr sz="2200" b="1" spc="-5" dirty="0">
                <a:latin typeface="Courier New"/>
                <a:cs typeface="Courier New"/>
              </a:rPr>
              <a:t>path/to/pretrained_weights.caffemodel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909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</a:t>
            </a:r>
            <a:r>
              <a:rPr dirty="0"/>
              <a:t>step </a:t>
            </a:r>
            <a:r>
              <a:rPr spc="-5" dirty="0"/>
              <a:t>4:</a:t>
            </a:r>
            <a:r>
              <a:rPr spc="-100" dirty="0"/>
              <a:t> </a:t>
            </a:r>
            <a:r>
              <a:rPr spc="-5" dirty="0"/>
              <a:t>Train!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261998"/>
            <a:ext cx="8072120" cy="2694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30"/>
              </a:lnSpc>
              <a:spcBef>
                <a:spcPts val="100"/>
              </a:spcBef>
            </a:pPr>
            <a:r>
              <a:rPr sz="2200" b="1" spc="-5" dirty="0">
                <a:latin typeface="Courier New"/>
                <a:cs typeface="Courier New"/>
              </a:rPr>
              <a:t>./build/tools/caffe train</a:t>
            </a:r>
            <a:r>
              <a:rPr sz="2200" b="1" spc="-15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\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ts val="2625"/>
              </a:lnSpc>
            </a:pPr>
            <a:r>
              <a:rPr sz="2200" b="1" spc="-5" dirty="0">
                <a:latin typeface="Courier New"/>
                <a:cs typeface="Courier New"/>
              </a:rPr>
              <a:t>-gpu </a:t>
            </a:r>
            <a:r>
              <a:rPr sz="2200" b="1" dirty="0">
                <a:latin typeface="Courier New"/>
                <a:cs typeface="Courier New"/>
              </a:rPr>
              <a:t>0</a:t>
            </a:r>
            <a:r>
              <a:rPr sz="2200" b="1" spc="-1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\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ts val="2625"/>
              </a:lnSpc>
            </a:pPr>
            <a:r>
              <a:rPr sz="2200" b="1" spc="-5" dirty="0">
                <a:latin typeface="Courier New"/>
                <a:cs typeface="Courier New"/>
              </a:rPr>
              <a:t>-model path/to/trainval.prototxt</a:t>
            </a:r>
            <a:r>
              <a:rPr sz="2200" b="1" spc="-2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\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ts val="2625"/>
              </a:lnSpc>
            </a:pPr>
            <a:r>
              <a:rPr sz="2200" b="1" spc="-5" dirty="0">
                <a:latin typeface="Courier New"/>
                <a:cs typeface="Courier New"/>
              </a:rPr>
              <a:t>-solver path/to/solver.prototxt</a:t>
            </a:r>
            <a:r>
              <a:rPr sz="2200" b="1" spc="-20" dirty="0">
                <a:latin typeface="Courier New"/>
                <a:cs typeface="Courier New"/>
              </a:rPr>
              <a:t> </a:t>
            </a:r>
            <a:r>
              <a:rPr sz="2200" b="1" dirty="0">
                <a:latin typeface="Courier New"/>
                <a:cs typeface="Courier New"/>
              </a:rPr>
              <a:t>\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ts val="2635"/>
              </a:lnSpc>
            </a:pPr>
            <a:r>
              <a:rPr sz="2200" b="1" spc="-5" dirty="0">
                <a:latin typeface="Courier New"/>
                <a:cs typeface="Courier New"/>
              </a:rPr>
              <a:t>-weights</a:t>
            </a:r>
            <a:r>
              <a:rPr sz="2200" b="1" spc="-85" dirty="0">
                <a:latin typeface="Courier New"/>
                <a:cs typeface="Courier New"/>
              </a:rPr>
              <a:t> </a:t>
            </a:r>
            <a:r>
              <a:rPr sz="2200" b="1" spc="-5" dirty="0">
                <a:latin typeface="Courier New"/>
                <a:cs typeface="Courier New"/>
              </a:rPr>
              <a:t>path/to/pretrained_weights.caffemodel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marL="515620">
              <a:lnSpc>
                <a:spcPts val="2635"/>
              </a:lnSpc>
            </a:pPr>
            <a:r>
              <a:rPr sz="2200" b="1" spc="-5" dirty="0">
                <a:latin typeface="Courier New"/>
                <a:cs typeface="Courier New"/>
              </a:rPr>
              <a:t>-gpu -1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CPU-only</a:t>
            </a:r>
            <a:endParaRPr sz="2200">
              <a:latin typeface="Arial"/>
              <a:cs typeface="Arial"/>
            </a:endParaRPr>
          </a:p>
          <a:p>
            <a:pPr marL="515620">
              <a:lnSpc>
                <a:spcPts val="2635"/>
              </a:lnSpc>
            </a:pPr>
            <a:r>
              <a:rPr sz="2200" b="1" spc="-5" dirty="0">
                <a:latin typeface="Courier New"/>
                <a:cs typeface="Courier New"/>
              </a:rPr>
              <a:t>-gpu all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multi-gpu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2450" y="1652324"/>
            <a:ext cx="1502410" cy="332105"/>
          </a:xfrm>
          <a:custGeom>
            <a:avLst/>
            <a:gdLst/>
            <a:ahLst/>
            <a:cxnLst/>
            <a:rect l="l" t="t" r="r" b="b"/>
            <a:pathLst>
              <a:path w="1502410" h="332105">
                <a:moveTo>
                  <a:pt x="0" y="0"/>
                </a:moveTo>
                <a:lnTo>
                  <a:pt x="1501799" y="0"/>
                </a:lnTo>
                <a:lnTo>
                  <a:pt x="1501799" y="331799"/>
                </a:lnTo>
                <a:lnTo>
                  <a:pt x="0" y="3317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3350" y="2155575"/>
            <a:ext cx="0" cy="1090295"/>
          </a:xfrm>
          <a:custGeom>
            <a:avLst/>
            <a:gdLst/>
            <a:ahLst/>
            <a:cxnLst/>
            <a:rect l="l" t="t" r="r" b="b"/>
            <a:pathLst>
              <a:path h="1090295">
                <a:moveTo>
                  <a:pt x="0" y="1090049"/>
                </a:moveTo>
                <a:lnTo>
                  <a:pt x="0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1864" y="2011611"/>
            <a:ext cx="122971" cy="158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000" y="4372349"/>
            <a:ext cx="390397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u="sng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https://github.com/BVLC/caffe/blob/master/tools/caffe.cpp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145</a:t>
            </a:fld>
            <a:endParaRPr sz="20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402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Model</a:t>
            </a:r>
            <a:r>
              <a:rPr spc="-90" dirty="0"/>
              <a:t> </a:t>
            </a:r>
            <a:r>
              <a:rPr spc="-5" dirty="0"/>
              <a:t>Zoo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984883"/>
            <a:ext cx="2849245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AlexNet, VGG,  GoogLeNet,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ResNet,  plus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5125" y="1200150"/>
            <a:ext cx="4922727" cy="2334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85575" y="4182638"/>
            <a:ext cx="36214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https://github.com/BVLC/caffe/wiki/Model-Zoo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146</a:t>
            </a:fld>
            <a:endParaRPr sz="20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564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</a:t>
            </a:r>
            <a:r>
              <a:rPr spc="-10" dirty="0"/>
              <a:t>Python</a:t>
            </a:r>
            <a:r>
              <a:rPr spc="-95" dirty="0"/>
              <a:t> </a:t>
            </a:r>
            <a:r>
              <a:rPr spc="-5" dirty="0"/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147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8699" y="1257934"/>
            <a:ext cx="6958965" cy="28136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700"/>
              </a:spcBef>
            </a:pPr>
            <a:r>
              <a:rPr sz="3000" spc="-5" dirty="0">
                <a:latin typeface="Arial"/>
                <a:cs typeface="Arial"/>
              </a:rPr>
              <a:t>Not </a:t>
            </a:r>
            <a:r>
              <a:rPr sz="3000" dirty="0">
                <a:latin typeface="Arial"/>
                <a:cs typeface="Arial"/>
              </a:rPr>
              <a:t>much</a:t>
            </a:r>
            <a:r>
              <a:rPr sz="3000" spc="-1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documentation…</a:t>
            </a:r>
            <a:endParaRPr sz="30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Read the </a:t>
            </a:r>
            <a:r>
              <a:rPr sz="3000" dirty="0">
                <a:latin typeface="Arial"/>
                <a:cs typeface="Arial"/>
              </a:rPr>
              <a:t>code! </a:t>
            </a:r>
            <a:r>
              <a:rPr sz="3000" spc="-5" dirty="0">
                <a:latin typeface="Arial"/>
                <a:cs typeface="Arial"/>
              </a:rPr>
              <a:t>Two </a:t>
            </a:r>
            <a:r>
              <a:rPr sz="3000" dirty="0">
                <a:latin typeface="Arial"/>
                <a:cs typeface="Arial"/>
              </a:rPr>
              <a:t>most </a:t>
            </a:r>
            <a:r>
              <a:rPr sz="3000" spc="-5" dirty="0">
                <a:latin typeface="Arial"/>
                <a:cs typeface="Arial"/>
              </a:rPr>
              <a:t>important</a:t>
            </a:r>
            <a:r>
              <a:rPr sz="3000" spc="-105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files:</a:t>
            </a:r>
            <a:endParaRPr sz="3000">
              <a:latin typeface="Arial"/>
              <a:cs typeface="Arial"/>
            </a:endParaRPr>
          </a:p>
          <a:p>
            <a:pPr marL="471170" indent="-459105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Char char="●"/>
              <a:tabLst>
                <a:tab pos="471170" algn="l"/>
                <a:tab pos="471805" algn="l"/>
              </a:tabLst>
            </a:pPr>
            <a:r>
              <a:rPr sz="3000" u="heavy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caffe/python/caffe/_caffe.cpp</a:t>
            </a:r>
            <a:r>
              <a:rPr sz="3000" dirty="0">
                <a:latin typeface="Arial"/>
                <a:cs typeface="Arial"/>
                <a:hlinkClick r:id="rId3"/>
              </a:rPr>
              <a:t>:</a:t>
            </a:r>
            <a:endParaRPr sz="3000">
              <a:latin typeface="Arial"/>
              <a:cs typeface="Arial"/>
            </a:endParaRPr>
          </a:p>
          <a:p>
            <a:pPr marL="928369" lvl="1" indent="-413384">
              <a:lnSpc>
                <a:spcPts val="2855"/>
              </a:lnSpc>
              <a:spcBef>
                <a:spcPts val="25"/>
              </a:spcBef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Exports Blob, Layer, Net, and Solver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marL="471170" indent="-459105">
              <a:lnSpc>
                <a:spcPts val="3575"/>
              </a:lnSpc>
              <a:buClr>
                <a:srgbClr val="000000"/>
              </a:buClr>
              <a:buChar char="●"/>
              <a:tabLst>
                <a:tab pos="471170" algn="l"/>
                <a:tab pos="471805" algn="l"/>
              </a:tabLst>
            </a:pPr>
            <a:r>
              <a:rPr sz="3000" u="heavy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caffe/python/caffe/pycaffe.py</a:t>
            </a:r>
            <a:endParaRPr sz="3000">
              <a:latin typeface="Arial"/>
              <a:cs typeface="Arial"/>
            </a:endParaRPr>
          </a:p>
          <a:p>
            <a:pPr marL="928369" lvl="1" indent="-413384">
              <a:lnSpc>
                <a:spcPct val="100000"/>
              </a:lnSpc>
              <a:spcBef>
                <a:spcPts val="20"/>
              </a:spcBef>
              <a:buChar char="○"/>
              <a:tabLst>
                <a:tab pos="928369" algn="l"/>
                <a:tab pos="929005" algn="l"/>
              </a:tabLst>
            </a:pPr>
            <a:r>
              <a:rPr sz="2400" spc="-5" dirty="0">
                <a:latin typeface="Arial"/>
                <a:cs typeface="Arial"/>
              </a:rPr>
              <a:t>Adds extra </a:t>
            </a:r>
            <a:r>
              <a:rPr sz="2400" dirty="0">
                <a:latin typeface="Arial"/>
                <a:cs typeface="Arial"/>
              </a:rPr>
              <a:t>methods </a:t>
            </a:r>
            <a:r>
              <a:rPr sz="2400" spc="-5" dirty="0">
                <a:latin typeface="Arial"/>
                <a:cs typeface="Arial"/>
              </a:rPr>
              <a:t>to Net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4564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</a:t>
            </a:r>
            <a:r>
              <a:rPr spc="-10" dirty="0"/>
              <a:t>Python</a:t>
            </a:r>
            <a:r>
              <a:rPr spc="-95" dirty="0"/>
              <a:t> </a:t>
            </a:r>
            <a:r>
              <a:rPr spc="-5" dirty="0"/>
              <a:t>Interface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148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260983"/>
            <a:ext cx="8186420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Good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for: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Interfacing with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numpy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Extract features: Run net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forward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50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Compute gradients: Run net backward </a:t>
            </a:r>
            <a:r>
              <a:rPr sz="2400" dirty="0">
                <a:latin typeface="Arial"/>
                <a:cs typeface="Arial"/>
              </a:rPr>
              <a:t>(DeepDream,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etc)</a:t>
            </a:r>
            <a:endParaRPr sz="2400">
              <a:latin typeface="Arial"/>
              <a:cs typeface="Arial"/>
            </a:endParaRPr>
          </a:p>
          <a:p>
            <a:pPr marL="469900" indent="-412750">
              <a:lnSpc>
                <a:spcPts val="2865"/>
              </a:lnSpc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Arial"/>
                <a:cs typeface="Arial"/>
              </a:rPr>
              <a:t>Define layers in Python with numpy </a:t>
            </a:r>
            <a:r>
              <a:rPr sz="2400" dirty="0">
                <a:latin typeface="Arial"/>
                <a:cs typeface="Arial"/>
              </a:rPr>
              <a:t>(CPU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only)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724" y="1260983"/>
            <a:ext cx="7919720" cy="2924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(+) </a:t>
            </a:r>
            <a:r>
              <a:rPr sz="2400" spc="-5" dirty="0">
                <a:latin typeface="Arial"/>
                <a:cs typeface="Arial"/>
              </a:rPr>
              <a:t>Good for feedforward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(+) </a:t>
            </a:r>
            <a:r>
              <a:rPr sz="2400" spc="-5" dirty="0">
                <a:latin typeface="Arial"/>
                <a:cs typeface="Arial"/>
              </a:rPr>
              <a:t>Good for finetuning existing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(+) </a:t>
            </a:r>
            <a:r>
              <a:rPr sz="2400" spc="-5" dirty="0">
                <a:latin typeface="Arial"/>
                <a:cs typeface="Arial"/>
              </a:rPr>
              <a:t>Train </a:t>
            </a:r>
            <a:r>
              <a:rPr sz="2400" dirty="0">
                <a:latin typeface="Arial"/>
                <a:cs typeface="Arial"/>
              </a:rPr>
              <a:t>models </a:t>
            </a:r>
            <a:r>
              <a:rPr sz="2400" spc="-5" dirty="0">
                <a:latin typeface="Arial"/>
                <a:cs typeface="Arial"/>
              </a:rPr>
              <a:t>without writing any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code!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(+) </a:t>
            </a:r>
            <a:r>
              <a:rPr sz="2400" spc="-5" dirty="0">
                <a:latin typeface="Arial"/>
                <a:cs typeface="Arial"/>
              </a:rPr>
              <a:t>Python interface is pretty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useful!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(+) </a:t>
            </a:r>
            <a:r>
              <a:rPr sz="2400" spc="-5" dirty="0">
                <a:latin typeface="Arial"/>
                <a:cs typeface="Arial"/>
              </a:rPr>
              <a:t>Can deploy without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Python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(-) </a:t>
            </a:r>
            <a:r>
              <a:rPr sz="2400" spc="-5" dirty="0">
                <a:latin typeface="Arial"/>
                <a:cs typeface="Arial"/>
              </a:rPr>
              <a:t>Need to write C++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CUDA for new GPU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(-) </a:t>
            </a:r>
            <a:r>
              <a:rPr sz="2400" spc="-5" dirty="0">
                <a:latin typeface="Arial"/>
                <a:cs typeface="Arial"/>
              </a:rPr>
              <a:t>Not good for </a:t>
            </a:r>
            <a:r>
              <a:rPr sz="2400" dirty="0">
                <a:latin typeface="Arial"/>
                <a:cs typeface="Arial"/>
              </a:rPr>
              <a:t>recurrent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65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latin typeface="Arial"/>
                <a:cs typeface="Arial"/>
              </a:rPr>
              <a:t>(-) </a:t>
            </a:r>
            <a:r>
              <a:rPr sz="2400" spc="-5" dirty="0">
                <a:latin typeface="Arial"/>
                <a:cs typeface="Arial"/>
              </a:rPr>
              <a:t>Cumbersome for big networks </a:t>
            </a:r>
            <a:r>
              <a:rPr sz="2400" dirty="0">
                <a:latin typeface="Arial"/>
                <a:cs typeface="Arial"/>
              </a:rPr>
              <a:t>(GoogLeNet,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ResNet)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149</a:t>
            </a:fld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27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 </a:t>
            </a:r>
            <a:r>
              <a:rPr spc="-10" dirty="0"/>
              <a:t>Pros </a:t>
            </a:r>
            <a:r>
              <a:rPr dirty="0"/>
              <a:t>/</a:t>
            </a:r>
            <a:r>
              <a:rPr spc="-100" dirty="0"/>
              <a:t> </a:t>
            </a:r>
            <a:r>
              <a:rPr spc="-5" dirty="0"/>
              <a:t>Cons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724" y="1011564"/>
            <a:ext cx="8557653" cy="3187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4086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CPU </a:t>
            </a:r>
            <a:r>
              <a:rPr sz="3000" dirty="0"/>
              <a:t>vs </a:t>
            </a:r>
            <a:r>
              <a:rPr sz="3000" spc="-5" dirty="0"/>
              <a:t>GPU in</a:t>
            </a:r>
            <a:r>
              <a:rPr sz="3000" spc="-100" dirty="0"/>
              <a:t> </a:t>
            </a:r>
            <a:r>
              <a:rPr sz="3000" spc="-5" dirty="0"/>
              <a:t>practice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338425" y="154030"/>
            <a:ext cx="252412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cuDNN much </a:t>
            </a:r>
            <a:r>
              <a:rPr sz="1800" spc="-5" dirty="0">
                <a:latin typeface="Arial"/>
                <a:cs typeface="Arial"/>
              </a:rPr>
              <a:t>faster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than  </a:t>
            </a:r>
            <a:r>
              <a:rPr sz="1800" dirty="0">
                <a:latin typeface="Arial"/>
                <a:cs typeface="Arial"/>
              </a:rPr>
              <a:t>“unoptimized”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CUDA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6950" y="2299337"/>
            <a:ext cx="88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2.8x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5250" y="2340761"/>
            <a:ext cx="88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3.0x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76275" y="2940324"/>
            <a:ext cx="42545" cy="828675"/>
          </a:xfrm>
          <a:custGeom>
            <a:avLst/>
            <a:gdLst/>
            <a:ahLst/>
            <a:cxnLst/>
            <a:rect l="l" t="t" r="r" b="b"/>
            <a:pathLst>
              <a:path w="42545" h="828675">
                <a:moveTo>
                  <a:pt x="0" y="0"/>
                </a:moveTo>
                <a:lnTo>
                  <a:pt x="42261" y="8280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57111" y="3751704"/>
            <a:ext cx="122848" cy="160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80700" y="2340761"/>
            <a:ext cx="88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3.1x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82599" y="2927774"/>
            <a:ext cx="62230" cy="812800"/>
          </a:xfrm>
          <a:custGeom>
            <a:avLst/>
            <a:gdLst/>
            <a:ahLst/>
            <a:cxnLst/>
            <a:rect l="l" t="t" r="r" b="b"/>
            <a:pathLst>
              <a:path w="62229" h="812800">
                <a:moveTo>
                  <a:pt x="0" y="0"/>
                </a:moveTo>
                <a:lnTo>
                  <a:pt x="61965" y="812745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83216" y="3722645"/>
            <a:ext cx="122698" cy="161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87770" y="2942375"/>
            <a:ext cx="12065" cy="854075"/>
          </a:xfrm>
          <a:custGeom>
            <a:avLst/>
            <a:gdLst/>
            <a:ahLst/>
            <a:cxnLst/>
            <a:rect l="l" t="t" r="r" b="b"/>
            <a:pathLst>
              <a:path w="12064" h="854075">
                <a:moveTo>
                  <a:pt x="11742" y="0"/>
                </a:moveTo>
                <a:lnTo>
                  <a:pt x="0" y="853966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6288" y="3781404"/>
            <a:ext cx="122962" cy="158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03300" y="2340761"/>
            <a:ext cx="88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3.4x</a:t>
            </a:r>
            <a:endParaRPr sz="3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28475" y="2909024"/>
            <a:ext cx="54610" cy="822325"/>
          </a:xfrm>
          <a:custGeom>
            <a:avLst/>
            <a:gdLst/>
            <a:ahLst/>
            <a:cxnLst/>
            <a:rect l="l" t="t" r="r" b="b"/>
            <a:pathLst>
              <a:path w="54609" h="822325">
                <a:moveTo>
                  <a:pt x="0" y="0"/>
                </a:moveTo>
                <a:lnTo>
                  <a:pt x="54381" y="82192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21473" y="3713545"/>
            <a:ext cx="122765" cy="1610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36362" y="2927762"/>
            <a:ext cx="22860" cy="784225"/>
          </a:xfrm>
          <a:custGeom>
            <a:avLst/>
            <a:gdLst/>
            <a:ahLst/>
            <a:cxnLst/>
            <a:rect l="l" t="t" r="r" b="b"/>
            <a:pathLst>
              <a:path w="22859" h="784225">
                <a:moveTo>
                  <a:pt x="22649" y="0"/>
                </a:moveTo>
                <a:lnTo>
                  <a:pt x="0" y="78412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74896" y="3696233"/>
            <a:ext cx="122931" cy="159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78624" y="2424562"/>
            <a:ext cx="88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2.8x</a:t>
            </a:r>
            <a:endParaRPr sz="3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13980" y="3012075"/>
            <a:ext cx="82550" cy="664210"/>
          </a:xfrm>
          <a:custGeom>
            <a:avLst/>
            <a:gdLst/>
            <a:ahLst/>
            <a:cxnLst/>
            <a:rect l="l" t="t" r="r" b="b"/>
            <a:pathLst>
              <a:path w="82550" h="664210">
                <a:moveTo>
                  <a:pt x="82144" y="0"/>
                </a:moveTo>
                <a:lnTo>
                  <a:pt x="0" y="66384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52851" y="3655838"/>
            <a:ext cx="122256" cy="1630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09740" y="3024124"/>
            <a:ext cx="40005" cy="445770"/>
          </a:xfrm>
          <a:custGeom>
            <a:avLst/>
            <a:gdLst/>
            <a:ahLst/>
            <a:cxnLst/>
            <a:rect l="l" t="t" r="r" b="b"/>
            <a:pathLst>
              <a:path w="40004" h="445770">
                <a:moveTo>
                  <a:pt x="39909" y="0"/>
                </a:moveTo>
                <a:lnTo>
                  <a:pt x="0" y="445733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48442" y="3451361"/>
            <a:ext cx="122594" cy="1619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34773" y="2849137"/>
            <a:ext cx="60960" cy="807085"/>
          </a:xfrm>
          <a:custGeom>
            <a:avLst/>
            <a:gdLst/>
            <a:ahLst/>
            <a:cxnLst/>
            <a:rect l="l" t="t" r="r" b="b"/>
            <a:pathLst>
              <a:path w="60960" h="807085">
                <a:moveTo>
                  <a:pt x="60651" y="0"/>
                </a:moveTo>
                <a:lnTo>
                  <a:pt x="0" y="807031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73420" y="3638344"/>
            <a:ext cx="122705" cy="1614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45524" y="2898899"/>
            <a:ext cx="62230" cy="855980"/>
          </a:xfrm>
          <a:custGeom>
            <a:avLst/>
            <a:gdLst/>
            <a:ahLst/>
            <a:cxnLst/>
            <a:rect l="l" t="t" r="r" b="b"/>
            <a:pathLst>
              <a:path w="62230" h="855979">
                <a:moveTo>
                  <a:pt x="0" y="0"/>
                </a:moveTo>
                <a:lnTo>
                  <a:pt x="62010" y="8558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46173" y="3737099"/>
            <a:ext cx="122724" cy="1613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71143" y="2849137"/>
            <a:ext cx="62230" cy="835660"/>
          </a:xfrm>
          <a:custGeom>
            <a:avLst/>
            <a:gdLst/>
            <a:ahLst/>
            <a:cxnLst/>
            <a:rect l="l" t="t" r="r" b="b"/>
            <a:pathLst>
              <a:path w="62229" h="835660">
                <a:moveTo>
                  <a:pt x="62006" y="0"/>
                </a:moveTo>
                <a:lnTo>
                  <a:pt x="0" y="83522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09787" y="3666576"/>
            <a:ext cx="122712" cy="1613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025" y="4424335"/>
            <a:ext cx="253682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latin typeface="Arial"/>
                <a:cs typeface="Arial"/>
              </a:rPr>
              <a:t>Data from</a:t>
            </a:r>
            <a:r>
              <a:rPr sz="800" spc="-6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https://github.com/jcjohnson/cnn-benchmarks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225" y="4688006"/>
            <a:ext cx="4514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18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6525" y="4680840"/>
            <a:ext cx="1590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76314" y="4536990"/>
            <a:ext cx="307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4" y="4841790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5823" y="1737391"/>
            <a:ext cx="195262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Caffe2</a:t>
            </a:r>
            <a:endParaRPr sz="4800"/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3000" dirty="0"/>
              <a:t>(Facebook)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5399125" y="4689390"/>
            <a:ext cx="1744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8 -</a:t>
            </a: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149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401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Caffe2</a:t>
            </a:r>
            <a:r>
              <a:rPr spc="-90" dirty="0"/>
              <a:t> </a:t>
            </a:r>
            <a:r>
              <a:rPr spc="-5" dirty="0"/>
              <a:t>Overview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151</a:t>
            </a:fld>
            <a:endParaRPr sz="20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1260983"/>
            <a:ext cx="7474584" cy="256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ts val="2865"/>
              </a:lnSpc>
              <a:spcBef>
                <a:spcPts val="100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Very new </a:t>
            </a:r>
            <a:r>
              <a:rPr sz="2400" dirty="0">
                <a:latin typeface="Arial"/>
                <a:cs typeface="Arial"/>
              </a:rPr>
              <a:t>- released a </a:t>
            </a:r>
            <a:r>
              <a:rPr sz="2400" spc="-5" dirty="0">
                <a:latin typeface="Arial"/>
                <a:cs typeface="Arial"/>
              </a:rPr>
              <a:t>week ago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=)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Static graphs, </a:t>
            </a:r>
            <a:r>
              <a:rPr sz="2400" dirty="0">
                <a:latin typeface="Arial"/>
                <a:cs typeface="Arial"/>
              </a:rPr>
              <a:t>somewhat similar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TensorFlow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Core written 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C++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85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Nice Python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interface</a:t>
            </a:r>
            <a:endParaRPr sz="2400">
              <a:latin typeface="Arial"/>
              <a:cs typeface="Arial"/>
            </a:endParaRPr>
          </a:p>
          <a:p>
            <a:pPr marL="424815" marR="5080" indent="-412750">
              <a:lnSpc>
                <a:spcPts val="2850"/>
              </a:lnSpc>
              <a:spcBef>
                <a:spcPts val="105"/>
              </a:spcBef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Can train </a:t>
            </a:r>
            <a:r>
              <a:rPr sz="2400" dirty="0">
                <a:latin typeface="Arial"/>
                <a:cs typeface="Arial"/>
              </a:rPr>
              <a:t>model </a:t>
            </a:r>
            <a:r>
              <a:rPr sz="2400" spc="-5" dirty="0">
                <a:latin typeface="Arial"/>
                <a:cs typeface="Arial"/>
              </a:rPr>
              <a:t>in Python, then </a:t>
            </a:r>
            <a:r>
              <a:rPr sz="2400" dirty="0">
                <a:latin typeface="Arial"/>
                <a:cs typeface="Arial"/>
              </a:rPr>
              <a:t>serialize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deploy  without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Python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ts val="2760"/>
              </a:lnSpc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"/>
                <a:cs typeface="Arial"/>
              </a:rPr>
              <a:t>Works on iOS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5" dirty="0">
                <a:latin typeface="Arial"/>
                <a:cs typeface="Arial"/>
              </a:rPr>
              <a:t>Android,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2827" y="986087"/>
            <a:ext cx="240982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342900">
              <a:lnSpc>
                <a:spcPct val="100699"/>
              </a:lnSpc>
              <a:spcBef>
                <a:spcPts val="70"/>
              </a:spcBef>
            </a:pPr>
            <a:r>
              <a:rPr b="1" spc="-5" dirty="0">
                <a:latin typeface="Arial"/>
                <a:cs typeface="Arial"/>
              </a:rPr>
              <a:t>Google</a:t>
            </a:r>
            <a:r>
              <a:rPr spc="-5" dirty="0"/>
              <a:t>:  TensorFlow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59556" y="1028237"/>
            <a:ext cx="3458845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590550">
              <a:lnSpc>
                <a:spcPct val="100699"/>
              </a:lnSpc>
              <a:spcBef>
                <a:spcPts val="70"/>
              </a:spcBef>
            </a:pPr>
            <a:r>
              <a:rPr sz="3600" b="1" spc="-5" dirty="0">
                <a:latin typeface="Arial"/>
                <a:cs typeface="Arial"/>
              </a:rPr>
              <a:t>Facebook</a:t>
            </a:r>
            <a:r>
              <a:rPr sz="3600" spc="-5" dirty="0">
                <a:latin typeface="Arial"/>
                <a:cs typeface="Arial"/>
              </a:rPr>
              <a:t>:  </a:t>
            </a:r>
            <a:r>
              <a:rPr sz="3600" spc="-10" dirty="0">
                <a:latin typeface="Arial"/>
                <a:cs typeface="Arial"/>
              </a:rPr>
              <a:t>PyTorch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+Caffe2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5100" y="3118833"/>
            <a:ext cx="220599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i="1" dirty="0">
                <a:latin typeface="Arial"/>
                <a:cs typeface="Arial"/>
              </a:rPr>
              <a:t>“One</a:t>
            </a:r>
            <a:r>
              <a:rPr sz="2400" i="1" spc="-10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framework  to </a:t>
            </a:r>
            <a:r>
              <a:rPr sz="2400" i="1" dirty="0">
                <a:latin typeface="Arial"/>
                <a:cs typeface="Arial"/>
              </a:rPr>
              <a:t>rule </a:t>
            </a:r>
            <a:r>
              <a:rPr sz="2400" i="1" spc="-5" dirty="0">
                <a:latin typeface="Arial"/>
                <a:cs typeface="Arial"/>
              </a:rPr>
              <a:t>them</a:t>
            </a:r>
            <a:r>
              <a:rPr sz="2400" i="1" spc="-9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all”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8900" y="2501450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56399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6918" y="2309498"/>
            <a:ext cx="163961" cy="211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44175" y="3343233"/>
            <a:ext cx="1329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Research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0700" y="3343233"/>
            <a:ext cx="1479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Production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11325" y="2541699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56399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29344" y="2349748"/>
            <a:ext cx="163961" cy="211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47374" y="2604374"/>
            <a:ext cx="0" cy="564515"/>
          </a:xfrm>
          <a:custGeom>
            <a:avLst/>
            <a:gdLst/>
            <a:ahLst/>
            <a:cxnLst/>
            <a:rect l="l" t="t" r="r" b="b"/>
            <a:pathLst>
              <a:path h="564514">
                <a:moveTo>
                  <a:pt x="0" y="563999"/>
                </a:moveTo>
                <a:lnTo>
                  <a:pt x="0" y="0"/>
                </a:lnTo>
              </a:path>
            </a:pathLst>
          </a:custGeom>
          <a:ln w="380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65393" y="2412423"/>
            <a:ext cx="163962" cy="211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152</a:t>
            </a:fld>
            <a:endParaRPr sz="20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258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My</a:t>
            </a:r>
            <a:r>
              <a:rPr spc="-90" dirty="0"/>
              <a:t> </a:t>
            </a:r>
            <a:r>
              <a:rPr spc="-5" dirty="0"/>
              <a:t>Advice: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153</a:t>
            </a:fld>
            <a:endParaRPr sz="20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7250" y="973999"/>
            <a:ext cx="8449945" cy="30753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342900">
              <a:lnSpc>
                <a:spcPts val="2630"/>
              </a:lnSpc>
              <a:spcBef>
                <a:spcPts val="195"/>
              </a:spcBef>
            </a:pPr>
            <a:r>
              <a:rPr sz="2200" b="1" spc="-5" dirty="0">
                <a:latin typeface="Arial"/>
                <a:cs typeface="Arial"/>
              </a:rPr>
              <a:t>TensorFlow </a:t>
            </a:r>
            <a:r>
              <a:rPr sz="2200" spc="-5" dirty="0">
                <a:latin typeface="Arial"/>
                <a:cs typeface="Arial"/>
              </a:rPr>
              <a:t>is </a:t>
            </a:r>
            <a:r>
              <a:rPr sz="2200" dirty="0">
                <a:latin typeface="Arial"/>
                <a:cs typeface="Arial"/>
              </a:rPr>
              <a:t>a safe </a:t>
            </a:r>
            <a:r>
              <a:rPr sz="2200" spc="-5" dirty="0">
                <a:latin typeface="Arial"/>
                <a:cs typeface="Arial"/>
              </a:rPr>
              <a:t>bet for </a:t>
            </a:r>
            <a:r>
              <a:rPr sz="2200" dirty="0">
                <a:latin typeface="Arial"/>
                <a:cs typeface="Arial"/>
              </a:rPr>
              <a:t>most </a:t>
            </a:r>
            <a:r>
              <a:rPr sz="2200" spc="-5" dirty="0">
                <a:latin typeface="Arial"/>
                <a:cs typeface="Arial"/>
              </a:rPr>
              <a:t>projects. Not perfect but has  huge </a:t>
            </a:r>
            <a:r>
              <a:rPr sz="2200" dirty="0">
                <a:latin typeface="Arial"/>
                <a:cs typeface="Arial"/>
              </a:rPr>
              <a:t>community, </a:t>
            </a:r>
            <a:r>
              <a:rPr sz="2200" spc="-5" dirty="0">
                <a:latin typeface="Arial"/>
                <a:cs typeface="Arial"/>
              </a:rPr>
              <a:t>wide usage. </a:t>
            </a:r>
            <a:r>
              <a:rPr sz="2200" dirty="0">
                <a:latin typeface="Arial"/>
                <a:cs typeface="Arial"/>
              </a:rPr>
              <a:t>Maybe </a:t>
            </a:r>
            <a:r>
              <a:rPr sz="2200" spc="-5" dirty="0">
                <a:latin typeface="Arial"/>
                <a:cs typeface="Arial"/>
              </a:rPr>
              <a:t>pair with high-level wrapper  </a:t>
            </a:r>
            <a:r>
              <a:rPr sz="2200" dirty="0">
                <a:latin typeface="Arial"/>
                <a:cs typeface="Arial"/>
              </a:rPr>
              <a:t>(Keras, </a:t>
            </a:r>
            <a:r>
              <a:rPr sz="2200" spc="-5" dirty="0">
                <a:latin typeface="Arial"/>
                <a:cs typeface="Arial"/>
              </a:rPr>
              <a:t>Sonnet,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etc)</a:t>
            </a:r>
            <a:endParaRPr sz="2200">
              <a:latin typeface="Arial"/>
              <a:cs typeface="Arial"/>
            </a:endParaRPr>
          </a:p>
          <a:p>
            <a:pPr marL="12700" marR="5080">
              <a:lnSpc>
                <a:spcPts val="2630"/>
              </a:lnSpc>
              <a:spcBef>
                <a:spcPts val="735"/>
              </a:spcBef>
            </a:pPr>
            <a:r>
              <a:rPr sz="2200" dirty="0">
                <a:latin typeface="Arial"/>
                <a:cs typeface="Arial"/>
              </a:rPr>
              <a:t>I </a:t>
            </a:r>
            <a:r>
              <a:rPr sz="2200" spc="-5" dirty="0">
                <a:latin typeface="Arial"/>
                <a:cs typeface="Arial"/>
              </a:rPr>
              <a:t>think </a:t>
            </a:r>
            <a:r>
              <a:rPr sz="2200" b="1" spc="-5" dirty="0">
                <a:latin typeface="Arial"/>
                <a:cs typeface="Arial"/>
              </a:rPr>
              <a:t>PyTorch </a:t>
            </a:r>
            <a:r>
              <a:rPr sz="2200" spc="-5" dirty="0">
                <a:latin typeface="Arial"/>
                <a:cs typeface="Arial"/>
              </a:rPr>
              <a:t>is best for </a:t>
            </a:r>
            <a:r>
              <a:rPr sz="2200" dirty="0">
                <a:latin typeface="Arial"/>
                <a:cs typeface="Arial"/>
              </a:rPr>
              <a:t>research. </a:t>
            </a:r>
            <a:r>
              <a:rPr sz="2200" spc="-5" dirty="0">
                <a:latin typeface="Arial"/>
                <a:cs typeface="Arial"/>
              </a:rPr>
              <a:t>However </a:t>
            </a:r>
            <a:r>
              <a:rPr sz="2200" dirty="0">
                <a:latin typeface="Arial"/>
                <a:cs typeface="Arial"/>
              </a:rPr>
              <a:t>still </a:t>
            </a:r>
            <a:r>
              <a:rPr sz="2200" spc="-5" dirty="0">
                <a:latin typeface="Arial"/>
                <a:cs typeface="Arial"/>
              </a:rPr>
              <a:t>new, there </a:t>
            </a:r>
            <a:r>
              <a:rPr sz="2200" dirty="0">
                <a:latin typeface="Arial"/>
                <a:cs typeface="Arial"/>
              </a:rPr>
              <a:t>can </a:t>
            </a:r>
            <a:r>
              <a:rPr sz="2200" spc="-5" dirty="0">
                <a:latin typeface="Arial"/>
                <a:cs typeface="Arial"/>
              </a:rPr>
              <a:t>be  </a:t>
            </a:r>
            <a:r>
              <a:rPr sz="2200" dirty="0">
                <a:latin typeface="Arial"/>
                <a:cs typeface="Arial"/>
              </a:rPr>
              <a:t>rough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patches.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200" spc="-5" dirty="0">
                <a:latin typeface="Arial"/>
                <a:cs typeface="Arial"/>
              </a:rPr>
              <a:t>Use </a:t>
            </a:r>
            <a:r>
              <a:rPr sz="2200" b="1" spc="-5" dirty="0">
                <a:latin typeface="Arial"/>
                <a:cs typeface="Arial"/>
              </a:rPr>
              <a:t>TensorFlow </a:t>
            </a:r>
            <a:r>
              <a:rPr sz="2200" spc="-5" dirty="0">
                <a:latin typeface="Arial"/>
                <a:cs typeface="Arial"/>
              </a:rPr>
              <a:t>for one graph over </a:t>
            </a:r>
            <a:r>
              <a:rPr sz="2200" dirty="0">
                <a:latin typeface="Arial"/>
                <a:cs typeface="Arial"/>
              </a:rPr>
              <a:t>many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machines</a:t>
            </a:r>
            <a:endParaRPr sz="2200">
              <a:latin typeface="Arial"/>
              <a:cs typeface="Arial"/>
            </a:endParaRPr>
          </a:p>
          <a:p>
            <a:pPr marL="12700" marR="172085">
              <a:lnSpc>
                <a:spcPct val="127800"/>
              </a:lnSpc>
            </a:pPr>
            <a:r>
              <a:rPr sz="2200" spc="-5" dirty="0">
                <a:latin typeface="Arial"/>
                <a:cs typeface="Arial"/>
              </a:rPr>
              <a:t>Consider </a:t>
            </a:r>
            <a:r>
              <a:rPr sz="2200" b="1" spc="-5" dirty="0">
                <a:latin typeface="Arial"/>
                <a:cs typeface="Arial"/>
              </a:rPr>
              <a:t>Caffe</a:t>
            </a:r>
            <a:r>
              <a:rPr sz="2200" spc="-5" dirty="0">
                <a:latin typeface="Arial"/>
                <a:cs typeface="Arial"/>
              </a:rPr>
              <a:t>, </a:t>
            </a:r>
            <a:r>
              <a:rPr sz="2200" b="1" spc="-5" dirty="0">
                <a:latin typeface="Arial"/>
                <a:cs typeface="Arial"/>
              </a:rPr>
              <a:t>Caffe2, </a:t>
            </a:r>
            <a:r>
              <a:rPr sz="2200" spc="-5" dirty="0">
                <a:latin typeface="Arial"/>
                <a:cs typeface="Arial"/>
              </a:rPr>
              <a:t>or </a:t>
            </a:r>
            <a:r>
              <a:rPr sz="2200" b="1" spc="-5" dirty="0">
                <a:latin typeface="Arial"/>
                <a:cs typeface="Arial"/>
              </a:rPr>
              <a:t>TensorFlow </a:t>
            </a:r>
            <a:r>
              <a:rPr sz="2200" spc="-5" dirty="0">
                <a:latin typeface="Arial"/>
                <a:cs typeface="Arial"/>
              </a:rPr>
              <a:t>for production deployment  Consider </a:t>
            </a:r>
            <a:r>
              <a:rPr sz="2200" b="1" spc="-5" dirty="0">
                <a:latin typeface="Arial"/>
                <a:cs typeface="Arial"/>
              </a:rPr>
              <a:t>TensorFlow </a:t>
            </a:r>
            <a:r>
              <a:rPr sz="2200" spc="-5" dirty="0">
                <a:latin typeface="Arial"/>
                <a:cs typeface="Arial"/>
              </a:rPr>
              <a:t>or </a:t>
            </a:r>
            <a:r>
              <a:rPr sz="2200" b="1" spc="-5" dirty="0">
                <a:latin typeface="Arial"/>
                <a:cs typeface="Arial"/>
              </a:rPr>
              <a:t>Caffe2 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spc="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mobile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149" y="2032487"/>
            <a:ext cx="6412865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Next</a:t>
            </a:r>
            <a:r>
              <a:rPr spc="-10" dirty="0"/>
              <a:t> Time: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5" dirty="0"/>
              <a:t>CNN </a:t>
            </a:r>
            <a:r>
              <a:rPr spc="-10" dirty="0"/>
              <a:t>Architecture </a:t>
            </a:r>
            <a:r>
              <a:rPr spc="-5" dirty="0"/>
              <a:t>Case</a:t>
            </a:r>
            <a:r>
              <a:rPr spc="-90" dirty="0"/>
              <a:t> </a:t>
            </a:r>
            <a:r>
              <a:rPr spc="-5" dirty="0"/>
              <a:t>Studies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/>
              <a:t>Lecture </a:t>
            </a:r>
            <a:r>
              <a:rPr sz="3000" baseline="1388" dirty="0"/>
              <a:t>8 - </a:t>
            </a:r>
            <a:fld id="{81D60167-4931-47E6-BA6A-407CBD079E47}" type="slidenum">
              <a:rPr sz="2000" dirty="0"/>
              <a:t>154</a:t>
            </a:fld>
            <a:endParaRPr sz="2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225" y="145286"/>
            <a:ext cx="65995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l">
              <a:lnSpc>
                <a:spcPct val="100000"/>
              </a:lnSpc>
              <a:spcBef>
                <a:spcPts val="100"/>
              </a:spcBef>
            </a:pPr>
            <a:r>
              <a:rPr lang="en-US" sz="3200"/>
              <a:t>Appendix</a:t>
            </a:r>
            <a:endParaRPr lang="en-US" sz="320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45225" y="4709660"/>
            <a:ext cx="4514850" cy="24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lang="en-US" sz="1600" b="1" spc="-5"/>
              <a:t>Hanjun Kim AI Robitics KR Aug 5, 2019</a:t>
            </a:r>
            <a:endParaRPr lang="en-US" sz="1600" b="1" spc="-5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B29DAE2-BDFE-4E71-B3E3-CA064C3360EF}"/>
              </a:ext>
            </a:extLst>
          </p:cNvPr>
          <p:cNvSpPr txBox="1">
            <a:spLocks/>
          </p:cNvSpPr>
          <p:nvPr/>
        </p:nvSpPr>
        <p:spPr>
          <a:xfrm>
            <a:off x="304800" y="887251"/>
            <a:ext cx="7821930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000" kern="0" spc="-5" dirty="0"/>
              <a:t>Caffe -&gt; Caffe 2</a:t>
            </a:r>
          </a:p>
          <a:p>
            <a:pPr marL="355600" indent="-342900" latinLnBrk="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kern="0" spc="-5" dirty="0" err="1"/>
              <a:t>PyTorch</a:t>
            </a:r>
            <a:r>
              <a:rPr lang="en-US" sz="2000" kern="0" spc="-5" dirty="0"/>
              <a:t> v1.0 </a:t>
            </a:r>
            <a:r>
              <a:rPr lang="ko-KR" altLang="en-US" sz="2000" kern="0" spc="-5" dirty="0"/>
              <a:t>이후로 </a:t>
            </a:r>
            <a:r>
              <a:rPr lang="en-US" altLang="ko-KR" sz="2000" kern="0" spc="-5" dirty="0" err="1"/>
              <a:t>PyTorch</a:t>
            </a:r>
            <a:r>
              <a:rPr lang="ko-KR" altLang="en-US" sz="2000" kern="0" spc="-5" dirty="0"/>
              <a:t>로 통합됨 </a:t>
            </a:r>
            <a:r>
              <a:rPr lang="en-US" altLang="ko-KR" sz="2000" kern="0" spc="-5" dirty="0"/>
              <a:t>(2018/10)</a:t>
            </a:r>
            <a:br>
              <a:rPr lang="en-US" altLang="ko-KR" sz="2000" kern="0" spc="-5" dirty="0"/>
            </a:br>
            <a:r>
              <a:rPr lang="en-US" altLang="ko-KR" sz="2000" kern="0" spc="-5" dirty="0"/>
              <a:t>[</a:t>
            </a:r>
            <a:r>
              <a:rPr lang="en-US" altLang="ko-KR" sz="2000" dirty="0">
                <a:hlinkClick r:id="rId3"/>
              </a:rPr>
              <a:t>https://caffe2.ai/blog/2018/05/02/Caffe2_PyTorch_1_0.html</a:t>
            </a:r>
            <a:r>
              <a:rPr lang="en-US" altLang="ko-KR" sz="2000" dirty="0"/>
              <a:t>]</a:t>
            </a:r>
            <a:br>
              <a:rPr lang="en-US" altLang="ko-KR" sz="2000" kern="0" spc="-5" dirty="0"/>
            </a:br>
            <a:endParaRPr lang="en-US" sz="2000" kern="0" spc="-5" dirty="0"/>
          </a:p>
          <a:p>
            <a:pPr marL="12700" latinLnBrk="0">
              <a:spcBef>
                <a:spcPts val="100"/>
              </a:spcBef>
            </a:pPr>
            <a:endParaRPr lang="en-US" sz="2000" kern="0" spc="-5" dirty="0"/>
          </a:p>
          <a:p>
            <a:pPr marL="12700" latinLnBrk="0">
              <a:spcBef>
                <a:spcPts val="100"/>
              </a:spcBef>
            </a:pPr>
            <a:endParaRPr lang="en-US" sz="2000" kern="0" spc="-5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06C0C1-3846-49FB-921A-2E987E16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038350"/>
            <a:ext cx="6248400" cy="23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598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225" y="145286"/>
            <a:ext cx="65995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l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Appendix</a:t>
            </a:r>
            <a:endParaRPr sz="320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45225" y="4709660"/>
            <a:ext cx="4514850" cy="24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lang="en-US" sz="1600" b="1" spc="-5" dirty="0"/>
              <a:t>Hanjun Kim AI </a:t>
            </a:r>
            <a:r>
              <a:rPr lang="en-US" sz="1600" b="1" spc="-5" dirty="0" err="1"/>
              <a:t>Robitics</a:t>
            </a:r>
            <a:r>
              <a:rPr lang="en-US" sz="1600" b="1" spc="-5" dirty="0"/>
              <a:t> KR Aug 5, 2019</a:t>
            </a:r>
            <a:endParaRPr sz="1600" b="1" spc="-5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B29DAE2-BDFE-4E71-B3E3-CA064C3360EF}"/>
              </a:ext>
            </a:extLst>
          </p:cNvPr>
          <p:cNvSpPr txBox="1">
            <a:spLocks/>
          </p:cNvSpPr>
          <p:nvPr/>
        </p:nvSpPr>
        <p:spPr>
          <a:xfrm>
            <a:off x="304800" y="887251"/>
            <a:ext cx="7821930" cy="2033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000" kern="0" spc="-5" dirty="0"/>
              <a:t>TensorFlow vs</a:t>
            </a:r>
            <a:r>
              <a:rPr lang="ko-KR" altLang="en-US" sz="2000" kern="0" spc="-5" dirty="0"/>
              <a:t> </a:t>
            </a:r>
            <a:r>
              <a:rPr lang="en-US" altLang="ko-KR" sz="2000" kern="0" spc="-5" dirty="0" err="1"/>
              <a:t>PyTorch</a:t>
            </a:r>
            <a:endParaRPr lang="en-US" altLang="ko-KR" sz="2000" kern="0" spc="-5" dirty="0"/>
          </a:p>
          <a:p>
            <a:pPr marL="355600" indent="-342900" latinLnBrk="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600" kern="0" spc="-5" dirty="0"/>
              <a:t>2019 </a:t>
            </a:r>
            <a:r>
              <a:rPr lang="en-US" sz="1600" kern="0" spc="-5" dirty="0" err="1"/>
              <a:t>Arxiv</a:t>
            </a:r>
            <a:r>
              <a:rPr lang="en-US" sz="1600" kern="0" spc="-5" dirty="0"/>
              <a:t> </a:t>
            </a:r>
            <a:r>
              <a:rPr lang="ko-KR" altLang="en-US" sz="1600" kern="0" spc="-5" dirty="0"/>
              <a:t>기준 </a:t>
            </a:r>
            <a:r>
              <a:rPr lang="en-US" altLang="ko-KR" sz="1600" kern="0" spc="-5" dirty="0" err="1"/>
              <a:t>PyTorch</a:t>
            </a:r>
            <a:r>
              <a:rPr lang="en-US" altLang="ko-KR" sz="1600" kern="0" spc="-5" dirty="0"/>
              <a:t> </a:t>
            </a:r>
            <a:r>
              <a:rPr lang="ko-KR" altLang="en-US" sz="1600" kern="0" spc="-5" dirty="0"/>
              <a:t>사용 논문이 더 </a:t>
            </a:r>
            <a:r>
              <a:rPr lang="ko-KR" altLang="en-US" sz="1600" kern="0" spc="-5" dirty="0" err="1"/>
              <a:t>많아짐</a:t>
            </a:r>
            <a:br>
              <a:rPr lang="en-US" altLang="ko-KR" sz="1600" kern="0" spc="-5" dirty="0"/>
            </a:br>
            <a:r>
              <a:rPr lang="en-US" altLang="ko-KR" sz="1600" kern="0" spc="-5" dirty="0"/>
              <a:t>[</a:t>
            </a:r>
            <a:r>
              <a:rPr lang="en-US" altLang="ko-KR" sz="1600" dirty="0">
                <a:hlinkClick r:id="rId3"/>
              </a:rPr>
              <a:t>https://www.oreilly.com/ideas/one-simple-graphic-researchers-love-pytorch-and-tensorflow</a:t>
            </a:r>
            <a:r>
              <a:rPr lang="en-US" altLang="ko-KR" sz="1600" dirty="0"/>
              <a:t>]</a:t>
            </a:r>
            <a:endParaRPr lang="en-US" sz="1600" kern="0" spc="-5" dirty="0"/>
          </a:p>
          <a:p>
            <a:pPr marL="355600" indent="-342900" latinLnBrk="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kern="0" spc="-5" dirty="0"/>
          </a:p>
          <a:p>
            <a:pPr marL="12700" latinLnBrk="0">
              <a:spcBef>
                <a:spcPts val="100"/>
              </a:spcBef>
            </a:pPr>
            <a:endParaRPr lang="en-US" sz="2000" kern="0" spc="-5" dirty="0"/>
          </a:p>
          <a:p>
            <a:pPr marL="12700" latinLnBrk="0">
              <a:spcBef>
                <a:spcPts val="100"/>
              </a:spcBef>
            </a:pPr>
            <a:endParaRPr lang="en-US" sz="2000" kern="0" spc="-5" dirty="0"/>
          </a:p>
        </p:txBody>
      </p:sp>
      <p:pic>
        <p:nvPicPr>
          <p:cNvPr id="1026" name="Picture 2" descr="statistics on deep learning frameworks and data science libraries">
            <a:extLst>
              <a:ext uri="{FF2B5EF4-FFF2-40B4-BE49-F238E27FC236}">
                <a16:creationId xmlns:a16="http://schemas.microsoft.com/office/drawing/2014/main" id="{EDCD860A-BA58-4E6B-9F78-49FD1F25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75" y="1944572"/>
            <a:ext cx="5943600" cy="255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5400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225" y="145286"/>
            <a:ext cx="65995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l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Appendix</a:t>
            </a:r>
            <a:endParaRPr sz="320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45225" y="4709660"/>
            <a:ext cx="4514850" cy="24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lang="en-US" sz="1600" b="1" spc="-5" dirty="0"/>
              <a:t>Hanjun Kim AI </a:t>
            </a:r>
            <a:r>
              <a:rPr lang="en-US" sz="1600" b="1" spc="-5" dirty="0" err="1"/>
              <a:t>Robitics</a:t>
            </a:r>
            <a:r>
              <a:rPr lang="en-US" sz="1600" b="1" spc="-5" dirty="0"/>
              <a:t> KR Aug 5, 2019</a:t>
            </a:r>
            <a:endParaRPr sz="1600" b="1" spc="-5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B29DAE2-BDFE-4E71-B3E3-CA064C3360EF}"/>
              </a:ext>
            </a:extLst>
          </p:cNvPr>
          <p:cNvSpPr txBox="1">
            <a:spLocks/>
          </p:cNvSpPr>
          <p:nvPr/>
        </p:nvSpPr>
        <p:spPr>
          <a:xfrm>
            <a:off x="304800" y="887251"/>
            <a:ext cx="7821930" cy="1910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000" kern="0" spc="-5" dirty="0"/>
              <a:t>TensorFlow</a:t>
            </a:r>
          </a:p>
          <a:p>
            <a:pPr marL="355600" indent="-342900" latinLnBrk="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kern="0" spc="-5" dirty="0"/>
              <a:t>TensorFlow Example GitHub [</a:t>
            </a:r>
            <a:r>
              <a:rPr lang="en-US" altLang="ko-KR" sz="2000" dirty="0">
                <a:hlinkClick r:id="rId3"/>
              </a:rPr>
              <a:t>https://github.com/aymericdamien/TensorFlow-Examples</a:t>
            </a:r>
            <a:r>
              <a:rPr lang="en-US" altLang="ko-KR" sz="2000" dirty="0"/>
              <a:t>]</a:t>
            </a:r>
          </a:p>
          <a:p>
            <a:pPr marL="355600" indent="-342900" latinLnBrk="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000" kern="0" spc="-5" dirty="0"/>
          </a:p>
          <a:p>
            <a:pPr marL="12700" latinLnBrk="0">
              <a:spcBef>
                <a:spcPts val="100"/>
              </a:spcBef>
            </a:pPr>
            <a:endParaRPr lang="en-US" sz="2000" kern="0" spc="-5" dirty="0"/>
          </a:p>
          <a:p>
            <a:pPr marL="12700" latinLnBrk="0">
              <a:spcBef>
                <a:spcPts val="100"/>
              </a:spcBef>
            </a:pPr>
            <a:endParaRPr lang="en-US" sz="2000" kern="0" spc="-5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57F1A72-5D8A-4625-8D1A-B6B6D533BB0B}"/>
              </a:ext>
            </a:extLst>
          </p:cNvPr>
          <p:cNvSpPr txBox="1">
            <a:spLocks/>
          </p:cNvSpPr>
          <p:nvPr/>
        </p:nvSpPr>
        <p:spPr>
          <a:xfrm>
            <a:off x="304800" y="2571750"/>
            <a:ext cx="7821930" cy="22185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latinLnBrk="0">
              <a:spcBef>
                <a:spcPts val="100"/>
              </a:spcBef>
            </a:pPr>
            <a:r>
              <a:rPr lang="en-US" sz="2000" kern="0" spc="-5" dirty="0" err="1"/>
              <a:t>PyTorch</a:t>
            </a:r>
            <a:endParaRPr lang="en-US" sz="2000" kern="0" spc="-5" dirty="0"/>
          </a:p>
          <a:p>
            <a:pPr marL="355600" indent="-342900" latinLnBrk="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kern="0" spc="-5" dirty="0" err="1"/>
              <a:t>PyTorch</a:t>
            </a:r>
            <a:r>
              <a:rPr lang="en-US" sz="2000" kern="0" spc="-5" dirty="0"/>
              <a:t> Tutorial GitHub </a:t>
            </a:r>
            <a:br>
              <a:rPr lang="en-US" sz="2000" kern="0" spc="-5" dirty="0"/>
            </a:br>
            <a:r>
              <a:rPr lang="en-US" sz="2000" kern="0" spc="-5" dirty="0"/>
              <a:t>[</a:t>
            </a:r>
            <a:r>
              <a:rPr lang="en-US" altLang="ko-KR" sz="2000" dirty="0">
                <a:hlinkClick r:id="rId4"/>
              </a:rPr>
              <a:t>https://github.com/yunjey/pytorch-tutorial</a:t>
            </a:r>
            <a:r>
              <a:rPr lang="en-US" sz="2000" kern="0" spc="-5" dirty="0"/>
              <a:t>]</a:t>
            </a:r>
          </a:p>
          <a:p>
            <a:pPr marL="355600" indent="-342900" latinLnBrk="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kern="0" spc="-5" dirty="0" err="1"/>
              <a:t>Autograd</a:t>
            </a:r>
            <a:r>
              <a:rPr lang="en-US" sz="2000" kern="0" spc="-5" dirty="0"/>
              <a:t> [</a:t>
            </a:r>
            <a:r>
              <a:rPr lang="en-US" altLang="ko-KR" sz="2000" dirty="0">
                <a:hlinkClick r:id="rId5"/>
              </a:rPr>
              <a:t>https://pytorch.org/tutorials/beginner/blitz/autograd_tutorial.html</a:t>
            </a:r>
            <a:r>
              <a:rPr lang="en-US" altLang="ko-KR" sz="2000" dirty="0"/>
              <a:t>]</a:t>
            </a:r>
            <a:endParaRPr lang="en-US" sz="2000" kern="0" spc="-5" dirty="0"/>
          </a:p>
          <a:p>
            <a:pPr marL="12700" latinLnBrk="0">
              <a:spcBef>
                <a:spcPts val="100"/>
              </a:spcBef>
            </a:pPr>
            <a:endParaRPr lang="en-US" sz="2000" kern="0" spc="-5" dirty="0"/>
          </a:p>
          <a:p>
            <a:pPr marL="12700" latinLnBrk="0">
              <a:spcBef>
                <a:spcPts val="100"/>
              </a:spcBef>
            </a:pPr>
            <a:endParaRPr lang="en-US" sz="2000" kern="0" spc="-5" dirty="0"/>
          </a:p>
        </p:txBody>
      </p:sp>
    </p:spTree>
    <p:extLst>
      <p:ext uri="{BB962C8B-B14F-4D97-AF65-F5344CB8AC3E}">
        <p14:creationId xmlns:p14="http://schemas.microsoft.com/office/powerpoint/2010/main" val="37462553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3637" y="1078741"/>
            <a:ext cx="65995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00"/>
              </a:spcBef>
            </a:pPr>
            <a:r>
              <a:rPr lang="en-US" sz="4800" dirty="0"/>
              <a:t>Q&amp;A?</a:t>
            </a:r>
            <a:endParaRPr sz="480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145225" y="4709660"/>
            <a:ext cx="4514850" cy="248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lang="en-US" sz="1600" b="1" spc="-5" dirty="0"/>
              <a:t>Hanjun Kim AI </a:t>
            </a:r>
            <a:r>
              <a:rPr lang="en-US" sz="1600" b="1" spc="-5" dirty="0" err="1"/>
              <a:t>Robitics</a:t>
            </a:r>
            <a:r>
              <a:rPr lang="en-US" sz="1600" b="1" spc="-5" dirty="0"/>
              <a:t> KR Aug 5, 2019</a:t>
            </a:r>
            <a:endParaRPr sz="1600" b="1" spc="-5" dirty="0"/>
          </a:p>
        </p:txBody>
      </p:sp>
    </p:spTree>
    <p:extLst>
      <p:ext uri="{BB962C8B-B14F-4D97-AF65-F5344CB8AC3E}">
        <p14:creationId xmlns:p14="http://schemas.microsoft.com/office/powerpoint/2010/main" val="215309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4721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CPU </a:t>
            </a:r>
            <a:r>
              <a:rPr sz="3000" dirty="0"/>
              <a:t>/ </a:t>
            </a:r>
            <a:r>
              <a:rPr sz="3000" spc="-5" dirty="0"/>
              <a:t>GPU</a:t>
            </a:r>
            <a:r>
              <a:rPr sz="3000" spc="-105" dirty="0"/>
              <a:t> </a:t>
            </a:r>
            <a:r>
              <a:rPr sz="3000" spc="-5" dirty="0"/>
              <a:t>Communication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573651" y="969675"/>
            <a:ext cx="4087873" cy="3374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0125" y="2262575"/>
            <a:ext cx="632460" cy="578485"/>
          </a:xfrm>
          <a:custGeom>
            <a:avLst/>
            <a:gdLst/>
            <a:ahLst/>
            <a:cxnLst/>
            <a:rect l="l" t="t" r="r" b="b"/>
            <a:pathLst>
              <a:path w="632460" h="578485">
                <a:moveTo>
                  <a:pt x="0" y="0"/>
                </a:moveTo>
                <a:lnTo>
                  <a:pt x="632159" y="577916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6150" y="2791369"/>
            <a:ext cx="156130" cy="150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8974" y="2599875"/>
            <a:ext cx="1648460" cy="715010"/>
          </a:xfrm>
          <a:custGeom>
            <a:avLst/>
            <a:gdLst/>
            <a:ahLst/>
            <a:cxnLst/>
            <a:rect l="l" t="t" r="r" b="b"/>
            <a:pathLst>
              <a:path w="1648460" h="715010">
                <a:moveTo>
                  <a:pt x="0" y="0"/>
                </a:moveTo>
                <a:lnTo>
                  <a:pt x="1647899" y="0"/>
                </a:lnTo>
                <a:lnTo>
                  <a:pt x="1647899" y="714599"/>
                </a:lnTo>
                <a:lnTo>
                  <a:pt x="0" y="714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4350" y="1545808"/>
            <a:ext cx="93980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Model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here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96224" y="2956174"/>
            <a:ext cx="758825" cy="654685"/>
          </a:xfrm>
          <a:custGeom>
            <a:avLst/>
            <a:gdLst/>
            <a:ahLst/>
            <a:cxnLst/>
            <a:rect l="l" t="t" r="r" b="b"/>
            <a:pathLst>
              <a:path w="758825" h="654685">
                <a:moveTo>
                  <a:pt x="0" y="0"/>
                </a:moveTo>
                <a:lnTo>
                  <a:pt x="758699" y="0"/>
                </a:lnTo>
                <a:lnTo>
                  <a:pt x="758699" y="654299"/>
                </a:lnTo>
                <a:lnTo>
                  <a:pt x="0" y="65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93557" y="2224950"/>
            <a:ext cx="648970" cy="638810"/>
          </a:xfrm>
          <a:custGeom>
            <a:avLst/>
            <a:gdLst/>
            <a:ahLst/>
            <a:cxnLst/>
            <a:rect l="l" t="t" r="r" b="b"/>
            <a:pathLst>
              <a:path w="648970" h="638810">
                <a:moveTo>
                  <a:pt x="648542" y="0"/>
                </a:moveTo>
                <a:lnTo>
                  <a:pt x="0" y="638697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6876" y="2815731"/>
            <a:ext cx="154086" cy="153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76275" y="1602058"/>
            <a:ext cx="166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Data is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here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16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4721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CPU </a:t>
            </a:r>
            <a:r>
              <a:rPr sz="3000" dirty="0"/>
              <a:t>/ </a:t>
            </a:r>
            <a:r>
              <a:rPr sz="3000" spc="-5" dirty="0"/>
              <a:t>GPU</a:t>
            </a:r>
            <a:r>
              <a:rPr sz="3000" spc="-105" dirty="0"/>
              <a:t> </a:t>
            </a:r>
            <a:r>
              <a:rPr sz="3000" spc="-5" dirty="0"/>
              <a:t>Communication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1573651" y="969675"/>
            <a:ext cx="4087873" cy="3374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0125" y="2262575"/>
            <a:ext cx="632460" cy="578485"/>
          </a:xfrm>
          <a:custGeom>
            <a:avLst/>
            <a:gdLst/>
            <a:ahLst/>
            <a:cxnLst/>
            <a:rect l="l" t="t" r="r" b="b"/>
            <a:pathLst>
              <a:path w="632460" h="578485">
                <a:moveTo>
                  <a:pt x="0" y="0"/>
                </a:moveTo>
                <a:lnTo>
                  <a:pt x="632159" y="577916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16150" y="2791369"/>
            <a:ext cx="156130" cy="150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8974" y="2599875"/>
            <a:ext cx="1648460" cy="715010"/>
          </a:xfrm>
          <a:custGeom>
            <a:avLst/>
            <a:gdLst/>
            <a:ahLst/>
            <a:cxnLst/>
            <a:rect l="l" t="t" r="r" b="b"/>
            <a:pathLst>
              <a:path w="1648460" h="715010">
                <a:moveTo>
                  <a:pt x="0" y="0"/>
                </a:moveTo>
                <a:lnTo>
                  <a:pt x="1647899" y="0"/>
                </a:lnTo>
                <a:lnTo>
                  <a:pt x="1647899" y="714599"/>
                </a:lnTo>
                <a:lnTo>
                  <a:pt x="0" y="714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4350" y="1545808"/>
            <a:ext cx="93980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Model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here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96224" y="2956174"/>
            <a:ext cx="758825" cy="654685"/>
          </a:xfrm>
          <a:custGeom>
            <a:avLst/>
            <a:gdLst/>
            <a:ahLst/>
            <a:cxnLst/>
            <a:rect l="l" t="t" r="r" b="b"/>
            <a:pathLst>
              <a:path w="758825" h="654685">
                <a:moveTo>
                  <a:pt x="0" y="0"/>
                </a:moveTo>
                <a:lnTo>
                  <a:pt x="758699" y="0"/>
                </a:lnTo>
                <a:lnTo>
                  <a:pt x="758699" y="654299"/>
                </a:lnTo>
                <a:lnTo>
                  <a:pt x="0" y="65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93557" y="2224950"/>
            <a:ext cx="648970" cy="638810"/>
          </a:xfrm>
          <a:custGeom>
            <a:avLst/>
            <a:gdLst/>
            <a:ahLst/>
            <a:cxnLst/>
            <a:rect l="l" t="t" r="r" b="b"/>
            <a:pathLst>
              <a:path w="648970" h="638810">
                <a:moveTo>
                  <a:pt x="648542" y="0"/>
                </a:moveTo>
                <a:lnTo>
                  <a:pt x="0" y="638697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6876" y="2815731"/>
            <a:ext cx="154086" cy="153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76275" y="1602058"/>
            <a:ext cx="166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Data is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here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17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53402" y="2446963"/>
            <a:ext cx="2552065" cy="19151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If </a:t>
            </a:r>
            <a:r>
              <a:rPr sz="1400" dirty="0">
                <a:latin typeface="Arial"/>
                <a:cs typeface="Arial"/>
              </a:rPr>
              <a:t>you </a:t>
            </a:r>
            <a:r>
              <a:rPr sz="1400" spc="-5" dirty="0">
                <a:latin typeface="Arial"/>
                <a:cs typeface="Arial"/>
              </a:rPr>
              <a:t>aren’t </a:t>
            </a:r>
            <a:r>
              <a:rPr sz="1400" dirty="0">
                <a:latin typeface="Arial"/>
                <a:cs typeface="Arial"/>
              </a:rPr>
              <a:t>careful, </a:t>
            </a:r>
            <a:r>
              <a:rPr sz="1400" spc="-5" dirty="0">
                <a:latin typeface="Arial"/>
                <a:cs typeface="Arial"/>
              </a:rPr>
              <a:t>training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 </a:t>
            </a:r>
            <a:r>
              <a:rPr sz="1400" spc="-5" dirty="0">
                <a:latin typeface="Arial"/>
                <a:cs typeface="Arial"/>
              </a:rPr>
              <a:t>bottleneck on </a:t>
            </a:r>
            <a:r>
              <a:rPr sz="1400" dirty="0">
                <a:latin typeface="Arial"/>
                <a:cs typeface="Arial"/>
              </a:rPr>
              <a:t>reading </a:t>
            </a:r>
            <a:r>
              <a:rPr sz="1400" spc="-5" dirty="0">
                <a:latin typeface="Arial"/>
                <a:cs typeface="Arial"/>
              </a:rPr>
              <a:t>data and  transferring 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GPU!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Solutions</a:t>
            </a:r>
            <a:r>
              <a:rPr sz="1400" spc="-5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469900" indent="-288290">
              <a:lnSpc>
                <a:spcPts val="165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spc="-5" dirty="0">
                <a:latin typeface="Arial"/>
                <a:cs typeface="Arial"/>
              </a:rPr>
              <a:t>Read all data into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RAM</a:t>
            </a:r>
            <a:endParaRPr sz="1400">
              <a:latin typeface="Arial"/>
              <a:cs typeface="Arial"/>
            </a:endParaRPr>
          </a:p>
          <a:p>
            <a:pPr marL="469900" indent="-288290">
              <a:lnSpc>
                <a:spcPts val="165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spc="-5" dirty="0">
                <a:latin typeface="Arial"/>
                <a:cs typeface="Arial"/>
              </a:rPr>
              <a:t>Use SSD instead of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HDD</a:t>
            </a:r>
            <a:endParaRPr sz="1400">
              <a:latin typeface="Arial"/>
              <a:cs typeface="Arial"/>
            </a:endParaRPr>
          </a:p>
          <a:p>
            <a:pPr marL="469900" marR="31115" indent="-288290">
              <a:lnSpc>
                <a:spcPts val="1650"/>
              </a:lnSpc>
              <a:spcBef>
                <a:spcPts val="6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-5" dirty="0">
                <a:latin typeface="Arial"/>
                <a:cs typeface="Arial"/>
              </a:rPr>
              <a:t>Use </a:t>
            </a:r>
            <a:r>
              <a:rPr sz="1400" dirty="0">
                <a:latin typeface="Arial"/>
                <a:cs typeface="Arial"/>
              </a:rPr>
              <a:t>multiple </a:t>
            </a:r>
            <a:r>
              <a:rPr sz="1400" spc="-5" dirty="0">
                <a:latin typeface="Arial"/>
                <a:cs typeface="Arial"/>
              </a:rPr>
              <a:t>CPU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threads  to prefetch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645" y="1737391"/>
            <a:ext cx="4022090" cy="14903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35280" marR="5080" indent="-323215">
              <a:lnSpc>
                <a:spcPct val="100299"/>
              </a:lnSpc>
              <a:spcBef>
                <a:spcPts val="80"/>
              </a:spcBef>
            </a:pPr>
            <a:r>
              <a:rPr sz="4800" spc="-5" dirty="0"/>
              <a:t>Deep</a:t>
            </a:r>
            <a:r>
              <a:rPr sz="4800" spc="-105" dirty="0"/>
              <a:t> </a:t>
            </a:r>
            <a:r>
              <a:rPr sz="4800" spc="-5" dirty="0"/>
              <a:t>Learning  Frameworks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18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2014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Last </a:t>
            </a:r>
            <a:r>
              <a:rPr sz="3000" dirty="0"/>
              <a:t>year</a:t>
            </a:r>
            <a:r>
              <a:rPr sz="3000" spc="-95" dirty="0"/>
              <a:t> </a:t>
            </a:r>
            <a:r>
              <a:rPr sz="3000" spc="-5" dirty="0"/>
              <a:t>...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809075" y="1190433"/>
            <a:ext cx="1852295" cy="1725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Caffe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(UC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Berkeley)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ts val="2875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Torch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(NYU /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Facebook)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075" y="3312783"/>
            <a:ext cx="129603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Theano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(U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Montreal)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3825" y="3340882"/>
            <a:ext cx="1612900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TensorFlow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(Google)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94824" y="3627249"/>
            <a:ext cx="878205" cy="0"/>
          </a:xfrm>
          <a:custGeom>
            <a:avLst/>
            <a:gdLst/>
            <a:ahLst/>
            <a:cxnLst/>
            <a:rect l="l" t="t" r="r" b="b"/>
            <a:pathLst>
              <a:path w="878204">
                <a:moveTo>
                  <a:pt x="0" y="0"/>
                </a:moveTo>
                <a:lnTo>
                  <a:pt x="8779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8487" y="3565764"/>
            <a:ext cx="158251" cy="122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19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200" y="146560"/>
            <a:ext cx="24130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Administrative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399125" y="4704900"/>
            <a:ext cx="134429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17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77071" y="47134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7949" y="1259008"/>
            <a:ext cx="7840980" cy="220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Project proposals were due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Tuesday</a:t>
            </a:r>
            <a:endParaRPr sz="2400">
              <a:latin typeface="Arial"/>
              <a:cs typeface="Arial"/>
            </a:endParaRPr>
          </a:p>
          <a:p>
            <a:pPr marL="799465" lvl="1" indent="-330200">
              <a:lnSpc>
                <a:spcPts val="2850"/>
              </a:lnSpc>
              <a:buChar char="-"/>
              <a:tabLst>
                <a:tab pos="799465" algn="l"/>
                <a:tab pos="800100" algn="l"/>
              </a:tabLst>
            </a:pPr>
            <a:r>
              <a:rPr sz="2400" spc="-5" dirty="0">
                <a:latin typeface="Arial"/>
                <a:cs typeface="Arial"/>
              </a:rPr>
              <a:t>We are assigning TAs to projects, </a:t>
            </a:r>
            <a:r>
              <a:rPr sz="2400" dirty="0">
                <a:latin typeface="Arial"/>
                <a:cs typeface="Arial"/>
              </a:rPr>
              <a:t>stay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tuned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We are grading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A1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A2 is due Thursday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5/4</a:t>
            </a:r>
            <a:endParaRPr sz="2400">
              <a:latin typeface="Arial"/>
              <a:cs typeface="Arial"/>
            </a:endParaRPr>
          </a:p>
          <a:p>
            <a:pPr marL="799465" lvl="1" indent="-330200">
              <a:lnSpc>
                <a:spcPts val="2850"/>
              </a:lnSpc>
              <a:buChar char="-"/>
              <a:tabLst>
                <a:tab pos="799465" algn="l"/>
                <a:tab pos="800100" algn="l"/>
              </a:tabLst>
            </a:pPr>
            <a:r>
              <a:rPr sz="2400" spc="-5" dirty="0">
                <a:latin typeface="Arial"/>
                <a:cs typeface="Arial"/>
              </a:rPr>
              <a:t>Remember to </a:t>
            </a:r>
            <a:r>
              <a:rPr sz="2400" b="1" spc="-5" dirty="0">
                <a:latin typeface="Arial"/>
                <a:cs typeface="Arial"/>
              </a:rPr>
              <a:t>stop your instances </a:t>
            </a:r>
            <a:r>
              <a:rPr sz="2400" spc="-5" dirty="0">
                <a:latin typeface="Arial"/>
                <a:cs typeface="Arial"/>
              </a:rPr>
              <a:t>when not in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</a:t>
            </a:r>
            <a:endParaRPr sz="2400">
              <a:latin typeface="Arial"/>
              <a:cs typeface="Arial"/>
            </a:endParaRPr>
          </a:p>
          <a:p>
            <a:pPr marL="799465" lvl="1" indent="-330200">
              <a:lnSpc>
                <a:spcPts val="2865"/>
              </a:lnSpc>
              <a:buChar char="-"/>
              <a:tabLst>
                <a:tab pos="799465" algn="l"/>
                <a:tab pos="800100" algn="l"/>
              </a:tabLst>
            </a:pPr>
            <a:r>
              <a:rPr sz="2400" spc="-5" dirty="0">
                <a:latin typeface="Arial"/>
                <a:cs typeface="Arial"/>
              </a:rPr>
              <a:t>Only use GPU instances for the </a:t>
            </a:r>
            <a:r>
              <a:rPr sz="2400" b="1" spc="-5" dirty="0">
                <a:latin typeface="Arial"/>
                <a:cs typeface="Arial"/>
              </a:rPr>
              <a:t>last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notebook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150" y="292910"/>
            <a:ext cx="2011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This </a:t>
            </a:r>
            <a:r>
              <a:rPr sz="3000" dirty="0">
                <a:latin typeface="Arial"/>
                <a:cs typeface="Arial"/>
              </a:rPr>
              <a:t>year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spc="-5" dirty="0">
                <a:latin typeface="Arial"/>
                <a:cs typeface="Arial"/>
              </a:rPr>
              <a:t>...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9075" y="1190433"/>
            <a:ext cx="145859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Caffe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(UC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Berkeley)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075" y="2251608"/>
            <a:ext cx="185229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Torch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(NYU /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Facebook)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075" y="3312783"/>
            <a:ext cx="129603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Theano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(U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Montreal)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3825" y="3340882"/>
            <a:ext cx="1612900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TensorFlow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(Google)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23825" y="1152933"/>
            <a:ext cx="118173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Caffe2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(Facebook)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9875" y="2251608"/>
            <a:ext cx="118173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PyTorch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(Facebook)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71100" y="1504900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>
                <a:moveTo>
                  <a:pt x="0" y="0"/>
                </a:moveTo>
                <a:lnTo>
                  <a:pt x="8029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9762" y="1443414"/>
            <a:ext cx="158251" cy="122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2850" y="2646675"/>
            <a:ext cx="407034" cy="0"/>
          </a:xfrm>
          <a:custGeom>
            <a:avLst/>
            <a:gdLst/>
            <a:ahLst/>
            <a:cxnLst/>
            <a:rect l="l" t="t" r="r" b="b"/>
            <a:pathLst>
              <a:path w="407035">
                <a:moveTo>
                  <a:pt x="0" y="0"/>
                </a:moveTo>
                <a:lnTo>
                  <a:pt x="4069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25512" y="2585189"/>
            <a:ext cx="158251" cy="122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94824" y="3627249"/>
            <a:ext cx="878205" cy="0"/>
          </a:xfrm>
          <a:custGeom>
            <a:avLst/>
            <a:gdLst/>
            <a:ahLst/>
            <a:cxnLst/>
            <a:rect l="l" t="t" r="r" b="b"/>
            <a:pathLst>
              <a:path w="878204">
                <a:moveTo>
                  <a:pt x="0" y="0"/>
                </a:moveTo>
                <a:lnTo>
                  <a:pt x="8779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58487" y="3565764"/>
            <a:ext cx="158251" cy="122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47250" y="1465083"/>
            <a:ext cx="1104900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CNTK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(Microsoft)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20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515237" y="256657"/>
            <a:ext cx="97091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/>
              <a:t>Paddle</a:t>
            </a:r>
            <a:endParaRPr sz="2400"/>
          </a:p>
          <a:p>
            <a:pPr marL="12700">
              <a:lnSpc>
                <a:spcPts val="2155"/>
              </a:lnSpc>
            </a:pPr>
            <a:r>
              <a:rPr sz="1800" dirty="0"/>
              <a:t>(Baidu)</a:t>
            </a:r>
            <a:endParaRPr sz="1800"/>
          </a:p>
        </p:txBody>
      </p:sp>
      <p:sp>
        <p:nvSpPr>
          <p:cNvPr id="17" name="object 17"/>
          <p:cNvSpPr txBox="1"/>
          <p:nvPr/>
        </p:nvSpPr>
        <p:spPr>
          <a:xfrm>
            <a:off x="6402900" y="2621208"/>
            <a:ext cx="1400175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MXNet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(Amazon)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42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Developed by </a:t>
            </a:r>
            <a:r>
              <a:rPr sz="600" dirty="0">
                <a:latin typeface="Arial"/>
                <a:cs typeface="Arial"/>
              </a:rPr>
              <a:t>U </a:t>
            </a:r>
            <a:r>
              <a:rPr sz="600" spc="-5" dirty="0">
                <a:latin typeface="Arial"/>
                <a:cs typeface="Arial"/>
              </a:rPr>
              <a:t>Washington, CMU, </a:t>
            </a:r>
            <a:r>
              <a:rPr sz="600" dirty="0">
                <a:latin typeface="Arial"/>
                <a:cs typeface="Arial"/>
              </a:rPr>
              <a:t>MIT,  </a:t>
            </a:r>
            <a:r>
              <a:rPr sz="600" spc="-5" dirty="0">
                <a:latin typeface="Arial"/>
                <a:cs typeface="Arial"/>
              </a:rPr>
              <a:t>Hong Kong U, etc but </a:t>
            </a:r>
            <a:r>
              <a:rPr sz="600" dirty="0">
                <a:latin typeface="Arial"/>
                <a:cs typeface="Arial"/>
              </a:rPr>
              <a:t>main </a:t>
            </a:r>
            <a:r>
              <a:rPr sz="600" spc="-5" dirty="0">
                <a:latin typeface="Arial"/>
                <a:cs typeface="Arial"/>
              </a:rPr>
              <a:t>framework of  </a:t>
            </a:r>
            <a:r>
              <a:rPr sz="600" dirty="0">
                <a:latin typeface="Arial"/>
                <a:cs typeface="Arial"/>
              </a:rPr>
              <a:t>choice </a:t>
            </a:r>
            <a:r>
              <a:rPr sz="600" spc="-5" dirty="0">
                <a:latin typeface="Arial"/>
                <a:cs typeface="Arial"/>
              </a:rPr>
              <a:t>at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AWS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33975" y="4102658"/>
            <a:ext cx="1751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others...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8150" y="292910"/>
            <a:ext cx="1083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Arial"/>
                <a:cs typeface="Arial"/>
              </a:rPr>
              <a:t>Today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975" y="1203100"/>
            <a:ext cx="1757045" cy="71501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3515">
              <a:lnSpc>
                <a:spcPts val="2875"/>
              </a:lnSpc>
            </a:pPr>
            <a:r>
              <a:rPr sz="2400" spc="-5" dirty="0">
                <a:latin typeface="Arial"/>
                <a:cs typeface="Arial"/>
              </a:rPr>
              <a:t>Caffe</a:t>
            </a:r>
            <a:endParaRPr sz="2400">
              <a:latin typeface="Arial"/>
              <a:cs typeface="Arial"/>
            </a:endParaRPr>
          </a:p>
          <a:p>
            <a:pPr marL="183515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(UC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Berkeley)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075" y="2251608"/>
            <a:ext cx="185229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Torch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(NYU /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Facebook)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075" y="3312783"/>
            <a:ext cx="129603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Theano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(U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Montreal)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40099" y="3384174"/>
            <a:ext cx="1939925" cy="715010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6215">
              <a:lnSpc>
                <a:spcPts val="2635"/>
              </a:lnSpc>
            </a:pPr>
            <a:r>
              <a:rPr sz="2400" spc="-5" dirty="0">
                <a:latin typeface="Arial"/>
                <a:cs typeface="Arial"/>
              </a:rPr>
              <a:t>TensorFlow</a:t>
            </a:r>
            <a:endParaRPr sz="2400">
              <a:latin typeface="Arial"/>
              <a:cs typeface="Arial"/>
            </a:endParaRPr>
          </a:p>
          <a:p>
            <a:pPr marL="196215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(Google)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0099" y="1147600"/>
            <a:ext cx="1939925" cy="715010"/>
          </a:xfrm>
          <a:prstGeom prst="rect">
            <a:avLst/>
          </a:prstGeom>
          <a:ln w="19049">
            <a:solidFill>
              <a:srgbClr val="0000FF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96215">
              <a:lnSpc>
                <a:spcPts val="2875"/>
              </a:lnSpc>
              <a:spcBef>
                <a:spcPts val="140"/>
              </a:spcBef>
            </a:pPr>
            <a:r>
              <a:rPr sz="2400" spc="-5" dirty="0">
                <a:latin typeface="Arial"/>
                <a:cs typeface="Arial"/>
              </a:rPr>
              <a:t>Caffe2</a:t>
            </a:r>
            <a:endParaRPr sz="2400">
              <a:latin typeface="Arial"/>
              <a:cs typeface="Arial"/>
            </a:endParaRPr>
          </a:p>
          <a:p>
            <a:pPr marL="196215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(Facebook)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40099" y="2261574"/>
            <a:ext cx="1939925" cy="715010"/>
          </a:xfrm>
          <a:prstGeom prst="rect">
            <a:avLst/>
          </a:prstGeom>
          <a:ln w="19049">
            <a:solidFill>
              <a:srgbClr val="FF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82245">
              <a:lnSpc>
                <a:spcPts val="2875"/>
              </a:lnSpc>
              <a:spcBef>
                <a:spcPts val="20"/>
              </a:spcBef>
            </a:pPr>
            <a:r>
              <a:rPr sz="2400" spc="-5" dirty="0">
                <a:latin typeface="Arial"/>
                <a:cs typeface="Arial"/>
              </a:rPr>
              <a:t>PyTorch</a:t>
            </a:r>
            <a:endParaRPr sz="2400">
              <a:latin typeface="Arial"/>
              <a:cs typeface="Arial"/>
            </a:endParaRPr>
          </a:p>
          <a:p>
            <a:pPr marL="182245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(Facebook)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71100" y="1504900"/>
            <a:ext cx="803275" cy="0"/>
          </a:xfrm>
          <a:custGeom>
            <a:avLst/>
            <a:gdLst/>
            <a:ahLst/>
            <a:cxnLst/>
            <a:rect l="l" t="t" r="r" b="b"/>
            <a:pathLst>
              <a:path w="803275">
                <a:moveTo>
                  <a:pt x="0" y="0"/>
                </a:moveTo>
                <a:lnTo>
                  <a:pt x="8029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9762" y="1443414"/>
            <a:ext cx="158251" cy="122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32850" y="2646675"/>
            <a:ext cx="407034" cy="0"/>
          </a:xfrm>
          <a:custGeom>
            <a:avLst/>
            <a:gdLst/>
            <a:ahLst/>
            <a:cxnLst/>
            <a:rect l="l" t="t" r="r" b="b"/>
            <a:pathLst>
              <a:path w="407035">
                <a:moveTo>
                  <a:pt x="0" y="0"/>
                </a:moveTo>
                <a:lnTo>
                  <a:pt x="4069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25512" y="2585189"/>
            <a:ext cx="158251" cy="122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94824" y="3627249"/>
            <a:ext cx="878205" cy="0"/>
          </a:xfrm>
          <a:custGeom>
            <a:avLst/>
            <a:gdLst/>
            <a:ahLst/>
            <a:cxnLst/>
            <a:rect l="l" t="t" r="r" b="b"/>
            <a:pathLst>
              <a:path w="878204">
                <a:moveTo>
                  <a:pt x="0" y="0"/>
                </a:moveTo>
                <a:lnTo>
                  <a:pt x="8779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58487" y="3565764"/>
            <a:ext cx="158251" cy="122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38425" y="4131658"/>
            <a:ext cx="173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Mostly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these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21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26175" y="621033"/>
            <a:ext cx="231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bit about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47250" y="1465083"/>
            <a:ext cx="1104900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CNTK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(Microsoft)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6515237" y="256657"/>
            <a:ext cx="970915" cy="66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/>
              <a:t>Paddle</a:t>
            </a:r>
            <a:endParaRPr sz="2400"/>
          </a:p>
          <a:p>
            <a:pPr marL="12700">
              <a:lnSpc>
                <a:spcPts val="2155"/>
              </a:lnSpc>
            </a:pPr>
            <a:r>
              <a:rPr sz="1800" dirty="0"/>
              <a:t>(Baidu)</a:t>
            </a:r>
            <a:endParaRPr sz="1800"/>
          </a:p>
        </p:txBody>
      </p:sp>
      <p:sp>
        <p:nvSpPr>
          <p:cNvPr id="19" name="object 19"/>
          <p:cNvSpPr txBox="1"/>
          <p:nvPr/>
        </p:nvSpPr>
        <p:spPr>
          <a:xfrm>
            <a:off x="6402900" y="2621208"/>
            <a:ext cx="1400175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MXNet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155"/>
              </a:lnSpc>
            </a:pPr>
            <a:r>
              <a:rPr sz="1800" dirty="0">
                <a:latin typeface="Arial"/>
                <a:cs typeface="Arial"/>
              </a:rPr>
              <a:t>(Amazon)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04200"/>
              </a:lnSpc>
              <a:spcBef>
                <a:spcPts val="30"/>
              </a:spcBef>
            </a:pPr>
            <a:r>
              <a:rPr sz="600" spc="-5" dirty="0">
                <a:latin typeface="Arial"/>
                <a:cs typeface="Arial"/>
              </a:rPr>
              <a:t>Developed by </a:t>
            </a:r>
            <a:r>
              <a:rPr sz="600" dirty="0">
                <a:latin typeface="Arial"/>
                <a:cs typeface="Arial"/>
              </a:rPr>
              <a:t>U </a:t>
            </a:r>
            <a:r>
              <a:rPr sz="600" spc="-5" dirty="0">
                <a:latin typeface="Arial"/>
                <a:cs typeface="Arial"/>
              </a:rPr>
              <a:t>Washington, CMU, </a:t>
            </a:r>
            <a:r>
              <a:rPr sz="600" dirty="0">
                <a:latin typeface="Arial"/>
                <a:cs typeface="Arial"/>
              </a:rPr>
              <a:t>MIT,  </a:t>
            </a:r>
            <a:r>
              <a:rPr sz="600" spc="-5" dirty="0">
                <a:latin typeface="Arial"/>
                <a:cs typeface="Arial"/>
              </a:rPr>
              <a:t>Hong Kong U, etc but </a:t>
            </a:r>
            <a:r>
              <a:rPr sz="600" dirty="0">
                <a:latin typeface="Arial"/>
                <a:cs typeface="Arial"/>
              </a:rPr>
              <a:t>main </a:t>
            </a:r>
            <a:r>
              <a:rPr sz="600" spc="-5" dirty="0">
                <a:latin typeface="Arial"/>
                <a:cs typeface="Arial"/>
              </a:rPr>
              <a:t>framework of  </a:t>
            </a:r>
            <a:r>
              <a:rPr sz="600" dirty="0">
                <a:latin typeface="Arial"/>
                <a:cs typeface="Arial"/>
              </a:rPr>
              <a:t>choice </a:t>
            </a:r>
            <a:r>
              <a:rPr sz="600" spc="-5" dirty="0">
                <a:latin typeface="Arial"/>
                <a:cs typeface="Arial"/>
              </a:rPr>
              <a:t>at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AWS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33975" y="4102658"/>
            <a:ext cx="1751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others...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5102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Recall: Computational</a:t>
            </a:r>
            <a:r>
              <a:rPr sz="3000" spc="-90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2096037" y="1572100"/>
            <a:ext cx="1495424" cy="46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6512" y="1562574"/>
            <a:ext cx="1514475" cy="514350"/>
          </a:xfrm>
          <a:custGeom>
            <a:avLst/>
            <a:gdLst/>
            <a:ahLst/>
            <a:cxnLst/>
            <a:rect l="l" t="t" r="r" b="b"/>
            <a:pathLst>
              <a:path w="1514475" h="514350">
                <a:moveTo>
                  <a:pt x="0" y="0"/>
                </a:moveTo>
                <a:lnTo>
                  <a:pt x="1514474" y="0"/>
                </a:lnTo>
                <a:lnTo>
                  <a:pt x="1514474" y="514349"/>
                </a:lnTo>
                <a:lnTo>
                  <a:pt x="0" y="5143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7774" y="1767750"/>
            <a:ext cx="375285" cy="95821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1800" y="2206600"/>
            <a:ext cx="543560" cy="307340"/>
          </a:xfrm>
          <a:custGeom>
            <a:avLst/>
            <a:gdLst/>
            <a:ahLst/>
            <a:cxnLst/>
            <a:rect l="l" t="t" r="r" b="b"/>
            <a:pathLst>
              <a:path w="543560" h="307339">
                <a:moveTo>
                  <a:pt x="0" y="0"/>
                </a:moveTo>
                <a:lnTo>
                  <a:pt x="543048" y="306976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7106" y="2499880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45371" y="34967"/>
                </a:moveTo>
                <a:lnTo>
                  <a:pt x="0" y="27391"/>
                </a:lnTo>
                <a:lnTo>
                  <a:pt x="15484" y="0"/>
                </a:lnTo>
                <a:lnTo>
                  <a:pt x="45371" y="3496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7106" y="2499880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19" h="35560">
                <a:moveTo>
                  <a:pt x="0" y="27391"/>
                </a:moveTo>
                <a:lnTo>
                  <a:pt x="45371" y="34967"/>
                </a:lnTo>
                <a:lnTo>
                  <a:pt x="15484" y="0"/>
                </a:lnTo>
                <a:lnTo>
                  <a:pt x="0" y="27391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9249" y="2853700"/>
            <a:ext cx="934085" cy="958215"/>
          </a:xfrm>
          <a:prstGeom prst="rect">
            <a:avLst/>
          </a:prstGeom>
          <a:solidFill>
            <a:srgbClr val="F3F3F3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65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98262" y="2887565"/>
            <a:ext cx="633095" cy="484505"/>
          </a:xfrm>
          <a:custGeom>
            <a:avLst/>
            <a:gdLst/>
            <a:ahLst/>
            <a:cxnLst/>
            <a:rect l="l" t="t" r="r" b="b"/>
            <a:pathLst>
              <a:path w="633094" h="484504">
                <a:moveTo>
                  <a:pt x="0" y="483984"/>
                </a:moveTo>
                <a:lnTo>
                  <a:pt x="632902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21607" y="2861308"/>
            <a:ext cx="44450" cy="39370"/>
          </a:xfrm>
          <a:custGeom>
            <a:avLst/>
            <a:gdLst/>
            <a:ahLst/>
            <a:cxnLst/>
            <a:rect l="l" t="t" r="r" b="b"/>
            <a:pathLst>
              <a:path w="44450" h="39369">
                <a:moveTo>
                  <a:pt x="19113" y="38754"/>
                </a:moveTo>
                <a:lnTo>
                  <a:pt x="0" y="13759"/>
                </a:lnTo>
                <a:lnTo>
                  <a:pt x="43893" y="0"/>
                </a:lnTo>
                <a:lnTo>
                  <a:pt x="19113" y="3875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1607" y="2861308"/>
            <a:ext cx="44450" cy="39370"/>
          </a:xfrm>
          <a:custGeom>
            <a:avLst/>
            <a:gdLst/>
            <a:ahLst/>
            <a:cxnLst/>
            <a:rect l="l" t="t" r="r" b="b"/>
            <a:pathLst>
              <a:path w="44450" h="39369">
                <a:moveTo>
                  <a:pt x="19113" y="38754"/>
                </a:moveTo>
                <a:lnTo>
                  <a:pt x="43893" y="0"/>
                </a:lnTo>
                <a:lnTo>
                  <a:pt x="0" y="13759"/>
                </a:lnTo>
                <a:lnTo>
                  <a:pt x="19113" y="3875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96249" y="23953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9"/>
                </a:move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96249" y="23953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47212" y="2706574"/>
            <a:ext cx="1189355" cy="0"/>
          </a:xfrm>
          <a:custGeom>
            <a:avLst/>
            <a:gdLst/>
            <a:ahLst/>
            <a:cxnLst/>
            <a:rect l="l" t="t" r="r" b="b"/>
            <a:pathLst>
              <a:path w="1189354">
                <a:moveTo>
                  <a:pt x="0" y="0"/>
                </a:moveTo>
                <a:lnTo>
                  <a:pt x="1189350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36562" y="26908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36562" y="26908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82225" y="1569061"/>
            <a:ext cx="4459824" cy="478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72700" y="1559536"/>
            <a:ext cx="4479290" cy="497205"/>
          </a:xfrm>
          <a:custGeom>
            <a:avLst/>
            <a:gdLst/>
            <a:ahLst/>
            <a:cxnLst/>
            <a:rect l="l" t="t" r="r" b="b"/>
            <a:pathLst>
              <a:path w="4479290" h="497205">
                <a:moveTo>
                  <a:pt x="0" y="0"/>
                </a:moveTo>
                <a:lnTo>
                  <a:pt x="4478874" y="0"/>
                </a:lnTo>
                <a:lnTo>
                  <a:pt x="4478874" y="497174"/>
                </a:lnTo>
                <a:lnTo>
                  <a:pt x="0" y="4971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6599" y="23953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9"/>
                </a:move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66599" y="2395324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40975" y="2565986"/>
            <a:ext cx="274320" cy="2711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6355" marR="5080" indent="-3429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hinge  loss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1437" y="270657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>
                <a:moveTo>
                  <a:pt x="0" y="0"/>
                </a:moveTo>
                <a:lnTo>
                  <a:pt x="7540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5487" y="26908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0" y="0"/>
                </a:lnTo>
                <a:lnTo>
                  <a:pt x="43225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35487" y="26908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5"/>
                </a:moveTo>
                <a:lnTo>
                  <a:pt x="43225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60800" y="2966524"/>
            <a:ext cx="4798695" cy="668655"/>
          </a:xfrm>
          <a:custGeom>
            <a:avLst/>
            <a:gdLst/>
            <a:ahLst/>
            <a:cxnLst/>
            <a:rect l="l" t="t" r="r" b="b"/>
            <a:pathLst>
              <a:path w="4798695" h="668654">
                <a:moveTo>
                  <a:pt x="0" y="668249"/>
                </a:moveTo>
                <a:lnTo>
                  <a:pt x="4798199" y="668249"/>
                </a:lnTo>
                <a:lnTo>
                  <a:pt x="479819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43267" y="29232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43267" y="292329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2449" y="3289775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311249" y="622499"/>
                </a:move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52449" y="3289775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311249"/>
                </a:moveTo>
                <a:lnTo>
                  <a:pt x="3374" y="265255"/>
                </a:lnTo>
                <a:lnTo>
                  <a:pt x="13178" y="221356"/>
                </a:lnTo>
                <a:lnTo>
                  <a:pt x="28928" y="180034"/>
                </a:lnTo>
                <a:lnTo>
                  <a:pt x="50144" y="141771"/>
                </a:lnTo>
                <a:lnTo>
                  <a:pt x="76344" y="107047"/>
                </a:lnTo>
                <a:lnTo>
                  <a:pt x="107047" y="76344"/>
                </a:lnTo>
                <a:lnTo>
                  <a:pt x="141771" y="50144"/>
                </a:lnTo>
                <a:lnTo>
                  <a:pt x="180034" y="28928"/>
                </a:lnTo>
                <a:lnTo>
                  <a:pt x="221356" y="13178"/>
                </a:lnTo>
                <a:lnTo>
                  <a:pt x="265255" y="3374"/>
                </a:lnTo>
                <a:lnTo>
                  <a:pt x="311249" y="0"/>
                </a:lnTo>
                <a:lnTo>
                  <a:pt x="360234" y="3877"/>
                </a:lnTo>
                <a:lnTo>
                  <a:pt x="407570" y="15278"/>
                </a:lnTo>
                <a:lnTo>
                  <a:pt x="452424" y="33857"/>
                </a:lnTo>
                <a:lnTo>
                  <a:pt x="493958" y="59267"/>
                </a:lnTo>
                <a:lnTo>
                  <a:pt x="531336" y="91162"/>
                </a:lnTo>
                <a:lnTo>
                  <a:pt x="563232" y="128541"/>
                </a:lnTo>
                <a:lnTo>
                  <a:pt x="588642" y="170075"/>
                </a:lnTo>
                <a:lnTo>
                  <a:pt x="607221" y="214929"/>
                </a:lnTo>
                <a:lnTo>
                  <a:pt x="618622" y="262265"/>
                </a:lnTo>
                <a:lnTo>
                  <a:pt x="622499" y="311249"/>
                </a:lnTo>
                <a:lnTo>
                  <a:pt x="619125" y="357244"/>
                </a:lnTo>
                <a:lnTo>
                  <a:pt x="609321" y="401143"/>
                </a:lnTo>
                <a:lnTo>
                  <a:pt x="593571" y="442465"/>
                </a:lnTo>
                <a:lnTo>
                  <a:pt x="572355" y="480728"/>
                </a:lnTo>
                <a:lnTo>
                  <a:pt x="546155" y="515452"/>
                </a:lnTo>
                <a:lnTo>
                  <a:pt x="515452" y="546155"/>
                </a:lnTo>
                <a:lnTo>
                  <a:pt x="480728" y="572355"/>
                </a:lnTo>
                <a:lnTo>
                  <a:pt x="442465" y="593571"/>
                </a:lnTo>
                <a:lnTo>
                  <a:pt x="401143" y="609321"/>
                </a:lnTo>
                <a:lnTo>
                  <a:pt x="357244" y="619125"/>
                </a:lnTo>
                <a:lnTo>
                  <a:pt x="311249" y="622499"/>
                </a:lnTo>
                <a:lnTo>
                  <a:pt x="265255" y="619125"/>
                </a:lnTo>
                <a:lnTo>
                  <a:pt x="221356" y="609321"/>
                </a:lnTo>
                <a:lnTo>
                  <a:pt x="180034" y="593571"/>
                </a:lnTo>
                <a:lnTo>
                  <a:pt x="141771" y="572355"/>
                </a:lnTo>
                <a:lnTo>
                  <a:pt x="107047" y="546155"/>
                </a:lnTo>
                <a:lnTo>
                  <a:pt x="76344" y="515452"/>
                </a:lnTo>
                <a:lnTo>
                  <a:pt x="50144" y="480728"/>
                </a:lnTo>
                <a:lnTo>
                  <a:pt x="28928" y="442465"/>
                </a:lnTo>
                <a:lnTo>
                  <a:pt x="13178" y="401143"/>
                </a:lnTo>
                <a:lnTo>
                  <a:pt x="3374" y="357244"/>
                </a:lnTo>
                <a:lnTo>
                  <a:pt x="0" y="3112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968456" y="3441068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81000" y="3817372"/>
            <a:ext cx="811199" cy="405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71474" y="3807847"/>
            <a:ext cx="830580" cy="424815"/>
          </a:xfrm>
          <a:custGeom>
            <a:avLst/>
            <a:gdLst/>
            <a:ahLst/>
            <a:cxnLst/>
            <a:rect l="l" t="t" r="r" b="b"/>
            <a:pathLst>
              <a:path w="830579" h="424814">
                <a:moveTo>
                  <a:pt x="0" y="0"/>
                </a:moveTo>
                <a:lnTo>
                  <a:pt x="830249" y="0"/>
                </a:lnTo>
                <a:lnTo>
                  <a:pt x="830249" y="424649"/>
                </a:lnTo>
                <a:lnTo>
                  <a:pt x="0" y="4246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56200" y="2503774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202799" y="405599"/>
                </a:moveTo>
                <a:lnTo>
                  <a:pt x="156299" y="400243"/>
                </a:lnTo>
                <a:lnTo>
                  <a:pt x="113613" y="384987"/>
                </a:lnTo>
                <a:lnTo>
                  <a:pt x="75958" y="361047"/>
                </a:lnTo>
                <a:lnTo>
                  <a:pt x="44552" y="329641"/>
                </a:lnTo>
                <a:lnTo>
                  <a:pt x="20612" y="291986"/>
                </a:lnTo>
                <a:lnTo>
                  <a:pt x="5356" y="249300"/>
                </a:lnTo>
                <a:lnTo>
                  <a:pt x="0" y="202799"/>
                </a:lnTo>
                <a:lnTo>
                  <a:pt x="5356" y="156299"/>
                </a:lnTo>
                <a:lnTo>
                  <a:pt x="20612" y="113613"/>
                </a:lnTo>
                <a:lnTo>
                  <a:pt x="44552" y="75958"/>
                </a:lnTo>
                <a:lnTo>
                  <a:pt x="75958" y="44552"/>
                </a:lnTo>
                <a:lnTo>
                  <a:pt x="113613" y="20612"/>
                </a:lnTo>
                <a:lnTo>
                  <a:pt x="156299" y="5356"/>
                </a:lnTo>
                <a:lnTo>
                  <a:pt x="202799" y="0"/>
                </a:lnTo>
                <a:lnTo>
                  <a:pt x="242549" y="3932"/>
                </a:lnTo>
                <a:lnTo>
                  <a:pt x="280408" y="15437"/>
                </a:lnTo>
                <a:lnTo>
                  <a:pt x="315313" y="34072"/>
                </a:lnTo>
                <a:lnTo>
                  <a:pt x="346201" y="59398"/>
                </a:lnTo>
                <a:lnTo>
                  <a:pt x="371527" y="90286"/>
                </a:lnTo>
                <a:lnTo>
                  <a:pt x="390162" y="125191"/>
                </a:lnTo>
                <a:lnTo>
                  <a:pt x="401667" y="163050"/>
                </a:lnTo>
                <a:lnTo>
                  <a:pt x="405599" y="202799"/>
                </a:lnTo>
                <a:lnTo>
                  <a:pt x="400243" y="249300"/>
                </a:lnTo>
                <a:lnTo>
                  <a:pt x="384987" y="291986"/>
                </a:lnTo>
                <a:lnTo>
                  <a:pt x="361047" y="329641"/>
                </a:lnTo>
                <a:lnTo>
                  <a:pt x="329640" y="361047"/>
                </a:lnTo>
                <a:lnTo>
                  <a:pt x="291986" y="384987"/>
                </a:lnTo>
                <a:lnTo>
                  <a:pt x="249300" y="400243"/>
                </a:lnTo>
                <a:lnTo>
                  <a:pt x="202799" y="405599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56200" y="2503775"/>
            <a:ext cx="405765" cy="405765"/>
          </a:xfrm>
          <a:custGeom>
            <a:avLst/>
            <a:gdLst/>
            <a:ahLst/>
            <a:cxnLst/>
            <a:rect l="l" t="t" r="r" b="b"/>
            <a:pathLst>
              <a:path w="405765" h="405764">
                <a:moveTo>
                  <a:pt x="0" y="202799"/>
                </a:moveTo>
                <a:lnTo>
                  <a:pt x="5356" y="156299"/>
                </a:lnTo>
                <a:lnTo>
                  <a:pt x="20612" y="113613"/>
                </a:lnTo>
                <a:lnTo>
                  <a:pt x="44552" y="75958"/>
                </a:lnTo>
                <a:lnTo>
                  <a:pt x="75958" y="44552"/>
                </a:lnTo>
                <a:lnTo>
                  <a:pt x="113613" y="20612"/>
                </a:lnTo>
                <a:lnTo>
                  <a:pt x="156299" y="5356"/>
                </a:lnTo>
                <a:lnTo>
                  <a:pt x="202799" y="0"/>
                </a:lnTo>
                <a:lnTo>
                  <a:pt x="242549" y="3932"/>
                </a:lnTo>
                <a:lnTo>
                  <a:pt x="280408" y="15437"/>
                </a:lnTo>
                <a:lnTo>
                  <a:pt x="315313" y="34072"/>
                </a:lnTo>
                <a:lnTo>
                  <a:pt x="346201" y="59398"/>
                </a:lnTo>
                <a:lnTo>
                  <a:pt x="371527" y="90286"/>
                </a:lnTo>
                <a:lnTo>
                  <a:pt x="390162" y="125191"/>
                </a:lnTo>
                <a:lnTo>
                  <a:pt x="401667" y="163050"/>
                </a:lnTo>
                <a:lnTo>
                  <a:pt x="405599" y="202799"/>
                </a:lnTo>
                <a:lnTo>
                  <a:pt x="400243" y="249300"/>
                </a:lnTo>
                <a:lnTo>
                  <a:pt x="384987" y="291986"/>
                </a:lnTo>
                <a:lnTo>
                  <a:pt x="361047" y="329641"/>
                </a:lnTo>
                <a:lnTo>
                  <a:pt x="329640" y="361047"/>
                </a:lnTo>
                <a:lnTo>
                  <a:pt x="291986" y="384987"/>
                </a:lnTo>
                <a:lnTo>
                  <a:pt x="249300" y="400243"/>
                </a:lnTo>
                <a:lnTo>
                  <a:pt x="202799" y="405599"/>
                </a:lnTo>
                <a:lnTo>
                  <a:pt x="156299" y="400243"/>
                </a:lnTo>
                <a:lnTo>
                  <a:pt x="113613" y="384987"/>
                </a:lnTo>
                <a:lnTo>
                  <a:pt x="75958" y="361047"/>
                </a:lnTo>
                <a:lnTo>
                  <a:pt x="44552" y="329641"/>
                </a:lnTo>
                <a:lnTo>
                  <a:pt x="20612" y="291986"/>
                </a:lnTo>
                <a:lnTo>
                  <a:pt x="5356" y="249300"/>
                </a:lnTo>
                <a:lnTo>
                  <a:pt x="0" y="2027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12924" y="2622628"/>
            <a:ext cx="927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+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13712" y="2706574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>
                <a:moveTo>
                  <a:pt x="0" y="0"/>
                </a:moveTo>
                <a:lnTo>
                  <a:pt x="7540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67762" y="26908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7762" y="26908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5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5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815075" y="256765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22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0625" y="2416756"/>
            <a:ext cx="815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(scores)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02874" y="2512910"/>
            <a:ext cx="173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*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48763" y="240800"/>
            <a:ext cx="1253149" cy="4007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00125" y="1369808"/>
            <a:ext cx="1600200" cy="201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97155" marR="514984" indent="-53340">
              <a:lnSpc>
                <a:spcPct val="210300"/>
              </a:lnSpc>
              <a:spcBef>
                <a:spcPts val="665"/>
              </a:spcBef>
            </a:pPr>
            <a:r>
              <a:rPr sz="2400" spc="-5" dirty="0">
                <a:solidFill>
                  <a:srgbClr val="37761C"/>
                </a:solidFill>
                <a:latin typeface="Arial"/>
                <a:cs typeface="Arial"/>
              </a:rPr>
              <a:t>weights 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8649" y="3258199"/>
            <a:ext cx="3355340" cy="904240"/>
          </a:xfrm>
          <a:custGeom>
            <a:avLst/>
            <a:gdLst/>
            <a:ahLst/>
            <a:cxnLst/>
            <a:rect l="l" t="t" r="r" b="b"/>
            <a:pathLst>
              <a:path w="3355340" h="904239">
                <a:moveTo>
                  <a:pt x="0" y="0"/>
                </a:moveTo>
                <a:lnTo>
                  <a:pt x="3354917" y="903734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9474" y="414674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0" y="30382"/>
                </a:moveTo>
                <a:lnTo>
                  <a:pt x="8184" y="0"/>
                </a:lnTo>
                <a:lnTo>
                  <a:pt x="45829" y="26434"/>
                </a:lnTo>
                <a:lnTo>
                  <a:pt x="0" y="3038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9474" y="414674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0" y="30382"/>
                </a:moveTo>
                <a:lnTo>
                  <a:pt x="45829" y="26434"/>
                </a:lnTo>
                <a:lnTo>
                  <a:pt x="8184" y="0"/>
                </a:lnTo>
                <a:lnTo>
                  <a:pt x="0" y="30382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2524" y="490351"/>
            <a:ext cx="2352675" cy="1113790"/>
          </a:xfrm>
          <a:custGeom>
            <a:avLst/>
            <a:gdLst/>
            <a:ahLst/>
            <a:cxnLst/>
            <a:rect l="l" t="t" r="r" b="b"/>
            <a:pathLst>
              <a:path w="2352675" h="1113790">
                <a:moveTo>
                  <a:pt x="0" y="1113448"/>
                </a:moveTo>
                <a:lnTo>
                  <a:pt x="2352244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08038" y="471857"/>
            <a:ext cx="46355" cy="33020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462" y="32713"/>
                </a:moveTo>
                <a:lnTo>
                  <a:pt x="0" y="4273"/>
                </a:lnTo>
                <a:lnTo>
                  <a:pt x="45800" y="0"/>
                </a:lnTo>
                <a:lnTo>
                  <a:pt x="13462" y="327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8038" y="471857"/>
            <a:ext cx="46355" cy="33020"/>
          </a:xfrm>
          <a:custGeom>
            <a:avLst/>
            <a:gdLst/>
            <a:ahLst/>
            <a:cxnLst/>
            <a:rect l="l" t="t" r="r" b="b"/>
            <a:pathLst>
              <a:path w="46354" h="33020">
                <a:moveTo>
                  <a:pt x="13462" y="32713"/>
                </a:moveTo>
                <a:lnTo>
                  <a:pt x="45800" y="0"/>
                </a:lnTo>
                <a:lnTo>
                  <a:pt x="0" y="4273"/>
                </a:lnTo>
                <a:lnTo>
                  <a:pt x="13462" y="32713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13149" y="1433938"/>
            <a:ext cx="2894330" cy="969010"/>
          </a:xfrm>
          <a:custGeom>
            <a:avLst/>
            <a:gdLst/>
            <a:ahLst/>
            <a:cxnLst/>
            <a:rect l="l" t="t" r="r" b="b"/>
            <a:pathLst>
              <a:path w="2894329" h="969010">
                <a:moveTo>
                  <a:pt x="0" y="968561"/>
                </a:moveTo>
                <a:lnTo>
                  <a:pt x="2893904" y="0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02061" y="1419019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9986" y="29838"/>
                </a:moveTo>
                <a:lnTo>
                  <a:pt x="0" y="0"/>
                </a:lnTo>
                <a:lnTo>
                  <a:pt x="45983" y="1200"/>
                </a:lnTo>
                <a:lnTo>
                  <a:pt x="9986" y="29838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02061" y="1419019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9986" y="29838"/>
                </a:moveTo>
                <a:lnTo>
                  <a:pt x="45983" y="1200"/>
                </a:lnTo>
                <a:lnTo>
                  <a:pt x="0" y="0"/>
                </a:lnTo>
                <a:lnTo>
                  <a:pt x="9986" y="29838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38649" y="2122955"/>
            <a:ext cx="2896870" cy="338455"/>
          </a:xfrm>
          <a:custGeom>
            <a:avLst/>
            <a:gdLst/>
            <a:ahLst/>
            <a:cxnLst/>
            <a:rect l="l" t="t" r="r" b="b"/>
            <a:pathLst>
              <a:path w="2896870" h="338455">
                <a:moveTo>
                  <a:pt x="0" y="338369"/>
                </a:moveTo>
                <a:lnTo>
                  <a:pt x="2896735" y="0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33560" y="2107329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3650" y="31253"/>
                </a:moveTo>
                <a:lnTo>
                  <a:pt x="0" y="0"/>
                </a:lnTo>
                <a:lnTo>
                  <a:pt x="44758" y="10611"/>
                </a:lnTo>
                <a:lnTo>
                  <a:pt x="3650" y="31253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33560" y="2107329"/>
            <a:ext cx="45085" cy="31750"/>
          </a:xfrm>
          <a:custGeom>
            <a:avLst/>
            <a:gdLst/>
            <a:ahLst/>
            <a:cxnLst/>
            <a:rect l="l" t="t" r="r" b="b"/>
            <a:pathLst>
              <a:path w="45085" h="31750">
                <a:moveTo>
                  <a:pt x="3650" y="31253"/>
                </a:moveTo>
                <a:lnTo>
                  <a:pt x="44758" y="10611"/>
                </a:lnTo>
                <a:lnTo>
                  <a:pt x="0" y="0"/>
                </a:lnTo>
                <a:lnTo>
                  <a:pt x="3650" y="31253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38649" y="2530300"/>
            <a:ext cx="2891790" cy="72390"/>
          </a:xfrm>
          <a:custGeom>
            <a:avLst/>
            <a:gdLst/>
            <a:ahLst/>
            <a:cxnLst/>
            <a:rect l="l" t="t" r="r" b="b"/>
            <a:pathLst>
              <a:path w="2891790" h="72389">
                <a:moveTo>
                  <a:pt x="0" y="0"/>
                </a:moveTo>
                <a:lnTo>
                  <a:pt x="2891267" y="72369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9524" y="25869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55"/>
                </a:moveTo>
                <a:lnTo>
                  <a:pt x="787" y="0"/>
                </a:lnTo>
                <a:lnTo>
                  <a:pt x="43605" y="16809"/>
                </a:lnTo>
                <a:lnTo>
                  <a:pt x="0" y="31455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29524" y="258694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55"/>
                </a:moveTo>
                <a:lnTo>
                  <a:pt x="43605" y="16809"/>
                </a:lnTo>
                <a:lnTo>
                  <a:pt x="787" y="0"/>
                </a:lnTo>
                <a:lnTo>
                  <a:pt x="0" y="31455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13149" y="2571512"/>
            <a:ext cx="2919095" cy="745490"/>
          </a:xfrm>
          <a:custGeom>
            <a:avLst/>
            <a:gdLst/>
            <a:ahLst/>
            <a:cxnLst/>
            <a:rect l="l" t="t" r="r" b="b"/>
            <a:pathLst>
              <a:path w="2919095" h="745489">
                <a:moveTo>
                  <a:pt x="0" y="0"/>
                </a:moveTo>
                <a:lnTo>
                  <a:pt x="2918526" y="745161"/>
                </a:lnTo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27784" y="3301430"/>
            <a:ext cx="46355" cy="31115"/>
          </a:xfrm>
          <a:custGeom>
            <a:avLst/>
            <a:gdLst/>
            <a:ahLst/>
            <a:cxnLst/>
            <a:rect l="l" t="t" r="r" b="b"/>
            <a:pathLst>
              <a:path w="46354" h="31114">
                <a:moveTo>
                  <a:pt x="0" y="30487"/>
                </a:moveTo>
                <a:lnTo>
                  <a:pt x="7783" y="0"/>
                </a:lnTo>
                <a:lnTo>
                  <a:pt x="45773" y="25936"/>
                </a:lnTo>
                <a:lnTo>
                  <a:pt x="0" y="30487"/>
                </a:lnTo>
                <a:close/>
              </a:path>
            </a:pathLst>
          </a:custGeom>
          <a:solidFill>
            <a:srgbClr val="377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27784" y="3301430"/>
            <a:ext cx="46355" cy="31115"/>
          </a:xfrm>
          <a:custGeom>
            <a:avLst/>
            <a:gdLst/>
            <a:ahLst/>
            <a:cxnLst/>
            <a:rect l="l" t="t" r="r" b="b"/>
            <a:pathLst>
              <a:path w="46354" h="31114">
                <a:moveTo>
                  <a:pt x="0" y="30487"/>
                </a:moveTo>
                <a:lnTo>
                  <a:pt x="45773" y="25936"/>
                </a:lnTo>
                <a:lnTo>
                  <a:pt x="7783" y="0"/>
                </a:lnTo>
                <a:lnTo>
                  <a:pt x="0" y="30487"/>
                </a:lnTo>
                <a:close/>
              </a:path>
            </a:pathLst>
          </a:custGeom>
          <a:ln w="952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91075" y="4288466"/>
            <a:ext cx="1656080" cy="23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600" spc="-5" dirty="0">
                <a:latin typeface="Calibri"/>
                <a:cs typeface="Calibri"/>
              </a:rPr>
              <a:t>Figure copyright Alex Krizhevsky, Ilya Sutskever, </a:t>
            </a:r>
            <a:r>
              <a:rPr sz="600" dirty="0">
                <a:latin typeface="Calibri"/>
                <a:cs typeface="Calibri"/>
              </a:rPr>
              <a:t>and  </a:t>
            </a:r>
            <a:r>
              <a:rPr sz="600" spc="-5" dirty="0">
                <a:latin typeface="Calibri"/>
                <a:cs typeface="Calibri"/>
              </a:rPr>
              <a:t>Geoffrey Hinton, 2012. Reproduced with</a:t>
            </a:r>
            <a:r>
              <a:rPr sz="600" spc="-65" dirty="0">
                <a:latin typeface="Calibri"/>
                <a:cs typeface="Calibri"/>
              </a:rPr>
              <a:t> </a:t>
            </a:r>
            <a:r>
              <a:rPr sz="600" spc="-5" dirty="0">
                <a:latin typeface="Calibri"/>
                <a:cs typeface="Calibri"/>
              </a:rPr>
              <a:t>permission.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23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5102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Recall: Computational</a:t>
            </a:r>
            <a:r>
              <a:rPr sz="3000" spc="-90" dirty="0"/>
              <a:t> </a:t>
            </a:r>
            <a:r>
              <a:rPr sz="3000" spc="-5" dirty="0"/>
              <a:t>Graphs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5102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Recall: Computational</a:t>
            </a:r>
            <a:r>
              <a:rPr sz="3000" spc="-90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587725" y="1015475"/>
            <a:ext cx="3370849" cy="3365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82962" y="1010712"/>
            <a:ext cx="3380740" cy="3375025"/>
          </a:xfrm>
          <a:custGeom>
            <a:avLst/>
            <a:gdLst/>
            <a:ahLst/>
            <a:cxnLst/>
            <a:rect l="l" t="t" r="r" b="b"/>
            <a:pathLst>
              <a:path w="3380740" h="3375025">
                <a:moveTo>
                  <a:pt x="0" y="0"/>
                </a:moveTo>
                <a:lnTo>
                  <a:pt x="3380374" y="0"/>
                </a:lnTo>
                <a:lnTo>
                  <a:pt x="3380374" y="3374750"/>
                </a:lnTo>
                <a:lnTo>
                  <a:pt x="0" y="337475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51175" y="1088931"/>
            <a:ext cx="2524125" cy="805815"/>
          </a:xfrm>
          <a:custGeom>
            <a:avLst/>
            <a:gdLst/>
            <a:ahLst/>
            <a:cxnLst/>
            <a:rect l="l" t="t" r="r" b="b"/>
            <a:pathLst>
              <a:path w="2524125" h="805814">
                <a:moveTo>
                  <a:pt x="0" y="805818"/>
                </a:moveTo>
                <a:lnTo>
                  <a:pt x="2524056" y="0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70447" y="107394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9569" y="29974"/>
                </a:moveTo>
                <a:lnTo>
                  <a:pt x="0" y="0"/>
                </a:lnTo>
                <a:lnTo>
                  <a:pt x="45962" y="1841"/>
                </a:lnTo>
                <a:lnTo>
                  <a:pt x="9569" y="299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0447" y="107394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9569" y="29974"/>
                </a:moveTo>
                <a:lnTo>
                  <a:pt x="45962" y="1841"/>
                </a:lnTo>
                <a:lnTo>
                  <a:pt x="0" y="0"/>
                </a:lnTo>
                <a:lnTo>
                  <a:pt x="9569" y="29974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8349" y="3563725"/>
            <a:ext cx="3260725" cy="760095"/>
          </a:xfrm>
          <a:custGeom>
            <a:avLst/>
            <a:gdLst/>
            <a:ahLst/>
            <a:cxnLst/>
            <a:rect l="l" t="t" r="r" b="b"/>
            <a:pathLst>
              <a:path w="3260725" h="760095">
                <a:moveTo>
                  <a:pt x="0" y="0"/>
                </a:moveTo>
                <a:lnTo>
                  <a:pt x="3260240" y="759533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5020" y="430793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0" y="30644"/>
                </a:moveTo>
                <a:lnTo>
                  <a:pt x="7139" y="0"/>
                </a:lnTo>
                <a:lnTo>
                  <a:pt x="45667" y="25129"/>
                </a:lnTo>
                <a:lnTo>
                  <a:pt x="0" y="306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5020" y="4307935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0" y="30644"/>
                </a:moveTo>
                <a:lnTo>
                  <a:pt x="45667" y="25129"/>
                </a:lnTo>
                <a:lnTo>
                  <a:pt x="7139" y="0"/>
                </a:lnTo>
                <a:lnTo>
                  <a:pt x="0" y="30644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71574" y="4450677"/>
            <a:ext cx="2535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"/>
                <a:cs typeface="Arial"/>
              </a:rPr>
              <a:t>Figure </a:t>
            </a:r>
            <a:r>
              <a:rPr sz="600" dirty="0">
                <a:latin typeface="Arial"/>
                <a:cs typeface="Arial"/>
              </a:rPr>
              <a:t>reproduced </a:t>
            </a:r>
            <a:r>
              <a:rPr sz="600" spc="-5" dirty="0">
                <a:latin typeface="Arial"/>
                <a:cs typeface="Arial"/>
              </a:rPr>
              <a:t>with permission from </a:t>
            </a:r>
            <a:r>
              <a:rPr sz="600" dirty="0">
                <a:latin typeface="Arial"/>
                <a:cs typeface="Arial"/>
              </a:rPr>
              <a:t>a </a:t>
            </a:r>
            <a:r>
              <a:rPr sz="6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Twitter pos</a:t>
            </a:r>
            <a:r>
              <a:rPr sz="600" spc="-5" dirty="0">
                <a:solidFill>
                  <a:srgbClr val="0097A7"/>
                </a:solidFill>
                <a:latin typeface="Arial"/>
                <a:cs typeface="Arial"/>
                <a:hlinkClick r:id="rId4"/>
              </a:rPr>
              <a:t>t </a:t>
            </a:r>
            <a:r>
              <a:rPr sz="600" spc="-5" dirty="0">
                <a:latin typeface="Arial"/>
                <a:cs typeface="Arial"/>
              </a:rPr>
              <a:t>by Andrej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Karpathy.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24</a:t>
            </a:fld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9525" y="1674608"/>
            <a:ext cx="160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4100" y="3297558"/>
            <a:ext cx="567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loss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816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 </a:t>
            </a:r>
            <a:r>
              <a:rPr spc="-5" dirty="0"/>
              <a:t>point of deep learning</a:t>
            </a:r>
            <a:r>
              <a:rPr spc="-75" dirty="0"/>
              <a:t> </a:t>
            </a:r>
            <a:r>
              <a:rPr spc="-5" dirty="0"/>
              <a:t>frameworks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2525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5033" y="2036983"/>
            <a:ext cx="819277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 indent="-601345">
              <a:lnSpc>
                <a:spcPts val="2865"/>
              </a:lnSpc>
              <a:spcBef>
                <a:spcPts val="100"/>
              </a:spcBef>
              <a:buAutoNum type="arabicParenBoth"/>
              <a:tabLst>
                <a:tab pos="613410" algn="l"/>
                <a:tab pos="614045" algn="l"/>
              </a:tabLst>
            </a:pPr>
            <a:r>
              <a:rPr sz="2400" spc="-5" dirty="0">
                <a:latin typeface="Arial"/>
                <a:cs typeface="Arial"/>
              </a:rPr>
              <a:t>Easily build big </a:t>
            </a:r>
            <a:r>
              <a:rPr sz="2400" dirty="0">
                <a:latin typeface="Arial"/>
                <a:cs typeface="Arial"/>
              </a:rPr>
              <a:t>computational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graphs</a:t>
            </a:r>
            <a:endParaRPr sz="2400">
              <a:latin typeface="Arial"/>
              <a:cs typeface="Arial"/>
            </a:endParaRPr>
          </a:p>
          <a:p>
            <a:pPr marL="613410" indent="-601345">
              <a:lnSpc>
                <a:spcPts val="2850"/>
              </a:lnSpc>
              <a:buAutoNum type="arabicParenBoth"/>
              <a:tabLst>
                <a:tab pos="613410" algn="l"/>
                <a:tab pos="614045" algn="l"/>
              </a:tabLst>
            </a:pPr>
            <a:r>
              <a:rPr sz="2400" spc="-5" dirty="0">
                <a:latin typeface="Arial"/>
                <a:cs typeface="Arial"/>
              </a:rPr>
              <a:t>Easily </a:t>
            </a:r>
            <a:r>
              <a:rPr sz="2400" dirty="0">
                <a:latin typeface="Arial"/>
                <a:cs typeface="Arial"/>
              </a:rPr>
              <a:t>compute </a:t>
            </a:r>
            <a:r>
              <a:rPr sz="2400" spc="-5" dirty="0">
                <a:latin typeface="Arial"/>
                <a:cs typeface="Arial"/>
              </a:rPr>
              <a:t>gradients in </a:t>
            </a:r>
            <a:r>
              <a:rPr sz="2400" dirty="0">
                <a:latin typeface="Arial"/>
                <a:cs typeface="Arial"/>
              </a:rPr>
              <a:t>computational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graphs</a:t>
            </a:r>
            <a:endParaRPr sz="2400">
              <a:latin typeface="Arial"/>
              <a:cs typeface="Arial"/>
            </a:endParaRPr>
          </a:p>
          <a:p>
            <a:pPr marL="613410" indent="-601345">
              <a:lnSpc>
                <a:spcPts val="2865"/>
              </a:lnSpc>
              <a:buAutoNum type="arabicParenBoth"/>
              <a:tabLst>
                <a:tab pos="613410" algn="l"/>
                <a:tab pos="614045" algn="l"/>
              </a:tabLst>
            </a:pPr>
            <a:r>
              <a:rPr sz="2400" spc="-5" dirty="0">
                <a:latin typeface="Arial"/>
                <a:cs typeface="Arial"/>
              </a:rPr>
              <a:t>Run it all efficiently on GPU </a:t>
            </a:r>
            <a:r>
              <a:rPr sz="2400" dirty="0">
                <a:latin typeface="Arial"/>
                <a:cs typeface="Arial"/>
              </a:rPr>
              <a:t>(wrap cuDNN, cuBLAS,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516561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6561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8085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8085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9608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9608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33585" y="941506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73686" y="146902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2960" y="1343772"/>
            <a:ext cx="305462" cy="125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51608" y="1343772"/>
            <a:ext cx="301924" cy="125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9052" y="196055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29052" y="196055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37518" y="1960614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4063" y="1791762"/>
            <a:ext cx="81981" cy="150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99079" y="227254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71060" y="2302566"/>
            <a:ext cx="213036" cy="127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06659" y="1353297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2281" y="2145675"/>
            <a:ext cx="82698" cy="110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54445" y="2795001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54445" y="2795001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62910" y="279505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19456" y="2595279"/>
            <a:ext cx="81981" cy="181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399057" y="3406718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9377" y="3206848"/>
            <a:ext cx="81981" cy="1815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54508" y="392921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54508" y="392921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71532" y="392927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19435" y="3729454"/>
            <a:ext cx="81981" cy="181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3000" y="1307700"/>
            <a:ext cx="2785499" cy="20352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300326" y="835957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Numpy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2626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516561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6561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8085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8085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9608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9608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33585" y="941506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73686" y="146902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2960" y="1343772"/>
            <a:ext cx="305462" cy="125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51608" y="1343772"/>
            <a:ext cx="301924" cy="125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9052" y="196055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29052" y="196055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37518" y="1960614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4063" y="1791762"/>
            <a:ext cx="81981" cy="150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99079" y="227254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71060" y="2302566"/>
            <a:ext cx="213036" cy="127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06659" y="1353297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2281" y="2145675"/>
            <a:ext cx="82698" cy="110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54445" y="2795001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54445" y="2795001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62910" y="279505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19456" y="2595279"/>
            <a:ext cx="81981" cy="181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399057" y="3406718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9377" y="3206848"/>
            <a:ext cx="81981" cy="1815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54508" y="392921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54508" y="392921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71532" y="392927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19435" y="3729454"/>
            <a:ext cx="81981" cy="181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3000" y="1307700"/>
            <a:ext cx="2785499" cy="32096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300326" y="835957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Numpy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2727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516561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6561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8085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8085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9608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9608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33585" y="941506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73686" y="146902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2960" y="1343772"/>
            <a:ext cx="305462" cy="12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51608" y="1343772"/>
            <a:ext cx="301924" cy="1251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9052" y="196055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29052" y="196055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37518" y="1960614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4063" y="1791762"/>
            <a:ext cx="81981" cy="15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99079" y="227254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71060" y="2302566"/>
            <a:ext cx="213036" cy="12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06659" y="1353297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2281" y="2145675"/>
            <a:ext cx="82698" cy="110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54445" y="2795001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54445" y="2795001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62910" y="279505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19456" y="2595279"/>
            <a:ext cx="81981" cy="18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399057" y="3406718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9377" y="3206848"/>
            <a:ext cx="81981" cy="1815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54508" y="392921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54508" y="392921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71532" y="392927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19435" y="3729454"/>
            <a:ext cx="81981" cy="18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3000" y="1307700"/>
            <a:ext cx="2785499" cy="3209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300326" y="835957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Numpy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2828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694975" y="1881120"/>
            <a:ext cx="149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Problems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22074" y="2243070"/>
            <a:ext cx="2777490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Can’t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run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GPU</a:t>
            </a:r>
            <a:endParaRPr sz="2400">
              <a:latin typeface="Arial"/>
              <a:cs typeface="Arial"/>
            </a:endParaRPr>
          </a:p>
          <a:p>
            <a:pPr marL="342265" marR="5080" indent="-330200">
              <a:lnSpc>
                <a:spcPts val="2850"/>
              </a:lnSpc>
              <a:spcBef>
                <a:spcPts val="105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Have to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compute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our own</a:t>
            </a:r>
            <a:r>
              <a:rPr sz="2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gradients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516561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6561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38085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8085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9608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9608" y="94144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33585" y="941506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73686" y="146902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12960" y="1343772"/>
            <a:ext cx="305462" cy="125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51608" y="1343772"/>
            <a:ext cx="301924" cy="125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9052" y="196055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29052" y="196055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8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5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1" y="127120"/>
                </a:lnTo>
                <a:lnTo>
                  <a:pt x="407853" y="165562"/>
                </a:lnTo>
                <a:lnTo>
                  <a:pt x="411846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7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8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37518" y="1960614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4063" y="1791762"/>
            <a:ext cx="81981" cy="150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99079" y="227254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71060" y="2302566"/>
            <a:ext cx="213036" cy="127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06659" y="1353297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2281" y="2145675"/>
            <a:ext cx="82698" cy="110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54445" y="2795001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54445" y="2795001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6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6" y="15674"/>
                </a:lnTo>
                <a:lnTo>
                  <a:pt x="320169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39" y="406408"/>
                </a:lnTo>
                <a:lnTo>
                  <a:pt x="205923" y="411847"/>
                </a:lnTo>
                <a:lnTo>
                  <a:pt x="158706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462910" y="279505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19456" y="2595279"/>
            <a:ext cx="81981" cy="181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399057" y="3406718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19377" y="3206848"/>
            <a:ext cx="81981" cy="1815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54508" y="392921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54508" y="3929219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9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5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9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71532" y="392927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19435" y="3729454"/>
            <a:ext cx="81981" cy="181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300326" y="835957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Numpy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81527" y="724836"/>
            <a:ext cx="3644497" cy="3693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3000" y="1307700"/>
            <a:ext cx="2785499" cy="3209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507193" y="295957"/>
            <a:ext cx="161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TensorFlow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2929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200" y="146560"/>
            <a:ext cx="1569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Last</a:t>
            </a:r>
            <a:r>
              <a:rPr sz="3000" spc="-90" dirty="0"/>
              <a:t> </a:t>
            </a:r>
            <a:r>
              <a:rPr sz="3000" spc="-5" dirty="0"/>
              <a:t>time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427924" y="1308450"/>
            <a:ext cx="3197249" cy="3197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7975" y="841938"/>
            <a:ext cx="26231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Optimization</a:t>
            </a:r>
            <a:r>
              <a:rPr sz="1400" spc="-5" dirty="0">
                <a:latin typeface="Arial"/>
                <a:cs typeface="Arial"/>
              </a:rPr>
              <a:t>: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SGD+Momentum,  Nesterov, RMSProp,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8449" y="1955413"/>
            <a:ext cx="1106170" cy="473709"/>
          </a:xfrm>
          <a:custGeom>
            <a:avLst/>
            <a:gdLst/>
            <a:ahLst/>
            <a:cxnLst/>
            <a:rect l="l" t="t" r="r" b="b"/>
            <a:pathLst>
              <a:path w="1106170" h="473710">
                <a:moveTo>
                  <a:pt x="0" y="473167"/>
                </a:moveTo>
                <a:lnTo>
                  <a:pt x="110577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72325" y="1911878"/>
            <a:ext cx="110908" cy="81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54801" y="2004014"/>
            <a:ext cx="241300" cy="343535"/>
          </a:xfrm>
          <a:custGeom>
            <a:avLst/>
            <a:gdLst/>
            <a:ahLst/>
            <a:cxnLst/>
            <a:rect l="l" t="t" r="r" b="b"/>
            <a:pathLst>
              <a:path w="241300" h="343535">
                <a:moveTo>
                  <a:pt x="0" y="343331"/>
                </a:moveTo>
                <a:lnTo>
                  <a:pt x="24090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0422" y="1923721"/>
            <a:ext cx="94462" cy="1078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80549" y="2058393"/>
            <a:ext cx="0" cy="255904"/>
          </a:xfrm>
          <a:custGeom>
            <a:avLst/>
            <a:gdLst/>
            <a:ahLst/>
            <a:cxnLst/>
            <a:rect l="l" t="t" r="r" b="b"/>
            <a:pathLst>
              <a:path h="255905">
                <a:moveTo>
                  <a:pt x="0" y="25530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39558" y="1962418"/>
            <a:ext cx="81981" cy="10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3318" y="1966547"/>
            <a:ext cx="676275" cy="381000"/>
          </a:xfrm>
          <a:custGeom>
            <a:avLst/>
            <a:gdLst/>
            <a:ahLst/>
            <a:cxnLst/>
            <a:rect l="l" t="t" r="r" b="b"/>
            <a:pathLst>
              <a:path w="676275" h="381000">
                <a:moveTo>
                  <a:pt x="675996" y="38079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8471" y="1914592"/>
            <a:ext cx="109815" cy="888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56116" y="1443387"/>
            <a:ext cx="233957" cy="2804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99315" y="1435450"/>
            <a:ext cx="900430" cy="313055"/>
          </a:xfrm>
          <a:custGeom>
            <a:avLst/>
            <a:gdLst/>
            <a:ahLst/>
            <a:cxnLst/>
            <a:rect l="l" t="t" r="r" b="b"/>
            <a:pathLst>
              <a:path w="900429" h="313055">
                <a:moveTo>
                  <a:pt x="899999" y="3125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08122" y="1396201"/>
            <a:ext cx="111038" cy="784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3795" y="1459883"/>
            <a:ext cx="447040" cy="288290"/>
          </a:xfrm>
          <a:custGeom>
            <a:avLst/>
            <a:gdLst/>
            <a:ahLst/>
            <a:cxnLst/>
            <a:rect l="l" t="t" r="r" b="b"/>
            <a:pathLst>
              <a:path w="447039" h="288289">
                <a:moveTo>
                  <a:pt x="0" y="288076"/>
                </a:moveTo>
                <a:lnTo>
                  <a:pt x="446917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44140" y="1403521"/>
            <a:ext cx="108760" cy="923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12270" y="1447095"/>
            <a:ext cx="158580" cy="3103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45999" y="937874"/>
            <a:ext cx="302260" cy="264160"/>
          </a:xfrm>
          <a:custGeom>
            <a:avLst/>
            <a:gdLst/>
            <a:ahLst/>
            <a:cxnLst/>
            <a:rect l="l" t="t" r="r" b="b"/>
            <a:pathLst>
              <a:path w="302260" h="264159">
                <a:moveTo>
                  <a:pt x="301929" y="263873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71379" y="871459"/>
            <a:ext cx="104850" cy="99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91174" y="951030"/>
            <a:ext cx="234315" cy="284480"/>
          </a:xfrm>
          <a:custGeom>
            <a:avLst/>
            <a:gdLst/>
            <a:ahLst/>
            <a:cxnLst/>
            <a:rect l="l" t="t" r="r" b="b"/>
            <a:pathLst>
              <a:path w="234314" h="284480">
                <a:moveTo>
                  <a:pt x="0" y="284366"/>
                </a:moveTo>
                <a:lnTo>
                  <a:pt x="233939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91289" y="874742"/>
            <a:ext cx="98272" cy="1058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49159" y="1704787"/>
            <a:ext cx="248814" cy="2488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27678" y="1714312"/>
            <a:ext cx="229870" cy="229870"/>
          </a:xfrm>
          <a:custGeom>
            <a:avLst/>
            <a:gdLst/>
            <a:ahLst/>
            <a:cxnLst/>
            <a:rect l="l" t="t" r="r" b="b"/>
            <a:pathLst>
              <a:path w="229870" h="229869">
                <a:moveTo>
                  <a:pt x="0" y="114882"/>
                </a:moveTo>
                <a:lnTo>
                  <a:pt x="9028" y="70165"/>
                </a:lnTo>
                <a:lnTo>
                  <a:pt x="33648" y="33648"/>
                </a:lnTo>
                <a:lnTo>
                  <a:pt x="70165" y="9028"/>
                </a:lnTo>
                <a:lnTo>
                  <a:pt x="114882" y="0"/>
                </a:lnTo>
                <a:lnTo>
                  <a:pt x="158846" y="8744"/>
                </a:lnTo>
                <a:lnTo>
                  <a:pt x="196116" y="33648"/>
                </a:lnTo>
                <a:lnTo>
                  <a:pt x="221020" y="70918"/>
                </a:lnTo>
                <a:lnTo>
                  <a:pt x="229765" y="114882"/>
                </a:lnTo>
                <a:lnTo>
                  <a:pt x="220737" y="159599"/>
                </a:lnTo>
                <a:lnTo>
                  <a:pt x="196116" y="196116"/>
                </a:lnTo>
                <a:lnTo>
                  <a:pt x="159600" y="220736"/>
                </a:lnTo>
                <a:lnTo>
                  <a:pt x="114882" y="229764"/>
                </a:lnTo>
                <a:lnTo>
                  <a:pt x="70165" y="220736"/>
                </a:lnTo>
                <a:lnTo>
                  <a:pt x="33648" y="196116"/>
                </a:lnTo>
                <a:lnTo>
                  <a:pt x="9028" y="159599"/>
                </a:lnTo>
                <a:lnTo>
                  <a:pt x="0" y="11488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87147" y="1704787"/>
            <a:ext cx="248814" cy="2488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65666" y="1714312"/>
            <a:ext cx="229870" cy="229870"/>
          </a:xfrm>
          <a:custGeom>
            <a:avLst/>
            <a:gdLst/>
            <a:ahLst/>
            <a:cxnLst/>
            <a:rect l="l" t="t" r="r" b="b"/>
            <a:pathLst>
              <a:path w="229870" h="229869">
                <a:moveTo>
                  <a:pt x="0" y="114882"/>
                </a:moveTo>
                <a:lnTo>
                  <a:pt x="9028" y="70165"/>
                </a:lnTo>
                <a:lnTo>
                  <a:pt x="33648" y="33648"/>
                </a:lnTo>
                <a:lnTo>
                  <a:pt x="70164" y="9028"/>
                </a:lnTo>
                <a:lnTo>
                  <a:pt x="114882" y="0"/>
                </a:lnTo>
                <a:lnTo>
                  <a:pt x="158846" y="8744"/>
                </a:lnTo>
                <a:lnTo>
                  <a:pt x="196116" y="33648"/>
                </a:lnTo>
                <a:lnTo>
                  <a:pt x="221020" y="70918"/>
                </a:lnTo>
                <a:lnTo>
                  <a:pt x="229764" y="114882"/>
                </a:lnTo>
                <a:lnTo>
                  <a:pt x="220736" y="159599"/>
                </a:lnTo>
                <a:lnTo>
                  <a:pt x="196116" y="196116"/>
                </a:lnTo>
                <a:lnTo>
                  <a:pt x="159599" y="220736"/>
                </a:lnTo>
                <a:lnTo>
                  <a:pt x="114882" y="229764"/>
                </a:lnTo>
                <a:lnTo>
                  <a:pt x="70164" y="220736"/>
                </a:lnTo>
                <a:lnTo>
                  <a:pt x="33648" y="196116"/>
                </a:lnTo>
                <a:lnTo>
                  <a:pt x="9028" y="159599"/>
                </a:lnTo>
                <a:lnTo>
                  <a:pt x="0" y="11488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58684" y="2313698"/>
            <a:ext cx="229870" cy="229870"/>
          </a:xfrm>
          <a:custGeom>
            <a:avLst/>
            <a:gdLst/>
            <a:ahLst/>
            <a:cxnLst/>
            <a:rect l="l" t="t" r="r" b="b"/>
            <a:pathLst>
              <a:path w="229870" h="229869">
                <a:moveTo>
                  <a:pt x="0" y="114882"/>
                </a:moveTo>
                <a:lnTo>
                  <a:pt x="9028" y="70164"/>
                </a:lnTo>
                <a:lnTo>
                  <a:pt x="33648" y="33648"/>
                </a:lnTo>
                <a:lnTo>
                  <a:pt x="70164" y="9028"/>
                </a:lnTo>
                <a:lnTo>
                  <a:pt x="114882" y="0"/>
                </a:lnTo>
                <a:lnTo>
                  <a:pt x="158846" y="8744"/>
                </a:lnTo>
                <a:lnTo>
                  <a:pt x="196116" y="33648"/>
                </a:lnTo>
                <a:lnTo>
                  <a:pt x="221019" y="70918"/>
                </a:lnTo>
                <a:lnTo>
                  <a:pt x="229764" y="114882"/>
                </a:lnTo>
                <a:lnTo>
                  <a:pt x="220736" y="159599"/>
                </a:lnTo>
                <a:lnTo>
                  <a:pt x="196116" y="196116"/>
                </a:lnTo>
                <a:lnTo>
                  <a:pt x="159599" y="220736"/>
                </a:lnTo>
                <a:lnTo>
                  <a:pt x="114882" y="229764"/>
                </a:lnTo>
                <a:lnTo>
                  <a:pt x="70164" y="220736"/>
                </a:lnTo>
                <a:lnTo>
                  <a:pt x="33648" y="196116"/>
                </a:lnTo>
                <a:lnTo>
                  <a:pt x="9028" y="159599"/>
                </a:lnTo>
                <a:lnTo>
                  <a:pt x="0" y="11488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18153" y="2304173"/>
            <a:ext cx="248815" cy="2488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87147" y="2304173"/>
            <a:ext cx="248814" cy="2488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65666" y="2313698"/>
            <a:ext cx="229870" cy="229870"/>
          </a:xfrm>
          <a:custGeom>
            <a:avLst/>
            <a:gdLst/>
            <a:ahLst/>
            <a:cxnLst/>
            <a:rect l="l" t="t" r="r" b="b"/>
            <a:pathLst>
              <a:path w="229870" h="229869">
                <a:moveTo>
                  <a:pt x="0" y="114882"/>
                </a:moveTo>
                <a:lnTo>
                  <a:pt x="9028" y="70164"/>
                </a:lnTo>
                <a:lnTo>
                  <a:pt x="33648" y="33648"/>
                </a:lnTo>
                <a:lnTo>
                  <a:pt x="70164" y="9028"/>
                </a:lnTo>
                <a:lnTo>
                  <a:pt x="114882" y="0"/>
                </a:lnTo>
                <a:lnTo>
                  <a:pt x="158846" y="8744"/>
                </a:lnTo>
                <a:lnTo>
                  <a:pt x="196116" y="33648"/>
                </a:lnTo>
                <a:lnTo>
                  <a:pt x="221020" y="70918"/>
                </a:lnTo>
                <a:lnTo>
                  <a:pt x="229764" y="114882"/>
                </a:lnTo>
                <a:lnTo>
                  <a:pt x="220736" y="159599"/>
                </a:lnTo>
                <a:lnTo>
                  <a:pt x="196116" y="196116"/>
                </a:lnTo>
                <a:lnTo>
                  <a:pt x="159599" y="220736"/>
                </a:lnTo>
                <a:lnTo>
                  <a:pt x="114882" y="229764"/>
                </a:lnTo>
                <a:lnTo>
                  <a:pt x="70164" y="220736"/>
                </a:lnTo>
                <a:lnTo>
                  <a:pt x="33648" y="196116"/>
                </a:lnTo>
                <a:lnTo>
                  <a:pt x="9028" y="159599"/>
                </a:lnTo>
                <a:lnTo>
                  <a:pt x="0" y="11488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95058" y="1201748"/>
            <a:ext cx="229870" cy="229870"/>
          </a:xfrm>
          <a:custGeom>
            <a:avLst/>
            <a:gdLst/>
            <a:ahLst/>
            <a:cxnLst/>
            <a:rect l="l" t="t" r="r" b="b"/>
            <a:pathLst>
              <a:path w="229870" h="229869">
                <a:moveTo>
                  <a:pt x="0" y="114882"/>
                </a:moveTo>
                <a:lnTo>
                  <a:pt x="9028" y="70165"/>
                </a:lnTo>
                <a:lnTo>
                  <a:pt x="33648" y="33648"/>
                </a:lnTo>
                <a:lnTo>
                  <a:pt x="70164" y="9028"/>
                </a:lnTo>
                <a:lnTo>
                  <a:pt x="114882" y="0"/>
                </a:lnTo>
                <a:lnTo>
                  <a:pt x="158846" y="8744"/>
                </a:lnTo>
                <a:lnTo>
                  <a:pt x="196116" y="33648"/>
                </a:lnTo>
                <a:lnTo>
                  <a:pt x="221020" y="70918"/>
                </a:lnTo>
                <a:lnTo>
                  <a:pt x="229764" y="114882"/>
                </a:lnTo>
                <a:lnTo>
                  <a:pt x="220736" y="159599"/>
                </a:lnTo>
                <a:lnTo>
                  <a:pt x="196116" y="196116"/>
                </a:lnTo>
                <a:lnTo>
                  <a:pt x="159599" y="220736"/>
                </a:lnTo>
                <a:lnTo>
                  <a:pt x="114882" y="229764"/>
                </a:lnTo>
                <a:lnTo>
                  <a:pt x="70164" y="220736"/>
                </a:lnTo>
                <a:lnTo>
                  <a:pt x="33648" y="196116"/>
                </a:lnTo>
                <a:lnTo>
                  <a:pt x="9028" y="159599"/>
                </a:lnTo>
                <a:lnTo>
                  <a:pt x="0" y="11488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54527" y="1192223"/>
            <a:ext cx="248814" cy="2488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33046" y="1201748"/>
            <a:ext cx="229870" cy="229870"/>
          </a:xfrm>
          <a:custGeom>
            <a:avLst/>
            <a:gdLst/>
            <a:ahLst/>
            <a:cxnLst/>
            <a:rect l="l" t="t" r="r" b="b"/>
            <a:pathLst>
              <a:path w="229870" h="229869">
                <a:moveTo>
                  <a:pt x="0" y="114882"/>
                </a:moveTo>
                <a:lnTo>
                  <a:pt x="9028" y="70165"/>
                </a:lnTo>
                <a:lnTo>
                  <a:pt x="33648" y="33648"/>
                </a:lnTo>
                <a:lnTo>
                  <a:pt x="70165" y="9028"/>
                </a:lnTo>
                <a:lnTo>
                  <a:pt x="114882" y="0"/>
                </a:lnTo>
                <a:lnTo>
                  <a:pt x="158845" y="8744"/>
                </a:lnTo>
                <a:lnTo>
                  <a:pt x="196116" y="33648"/>
                </a:lnTo>
                <a:lnTo>
                  <a:pt x="221019" y="70918"/>
                </a:lnTo>
                <a:lnTo>
                  <a:pt x="229764" y="114882"/>
                </a:lnTo>
                <a:lnTo>
                  <a:pt x="220736" y="159599"/>
                </a:lnTo>
                <a:lnTo>
                  <a:pt x="196116" y="196116"/>
                </a:lnTo>
                <a:lnTo>
                  <a:pt x="159599" y="220736"/>
                </a:lnTo>
                <a:lnTo>
                  <a:pt x="114882" y="229764"/>
                </a:lnTo>
                <a:lnTo>
                  <a:pt x="70165" y="220736"/>
                </a:lnTo>
                <a:lnTo>
                  <a:pt x="33648" y="196116"/>
                </a:lnTo>
                <a:lnTo>
                  <a:pt x="9028" y="159599"/>
                </a:lnTo>
                <a:lnTo>
                  <a:pt x="0" y="11488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64052" y="666657"/>
            <a:ext cx="229870" cy="229870"/>
          </a:xfrm>
          <a:custGeom>
            <a:avLst/>
            <a:gdLst/>
            <a:ahLst/>
            <a:cxnLst/>
            <a:rect l="l" t="t" r="r" b="b"/>
            <a:pathLst>
              <a:path w="229870" h="229869">
                <a:moveTo>
                  <a:pt x="0" y="114882"/>
                </a:moveTo>
                <a:lnTo>
                  <a:pt x="9028" y="70165"/>
                </a:lnTo>
                <a:lnTo>
                  <a:pt x="33648" y="33648"/>
                </a:lnTo>
                <a:lnTo>
                  <a:pt x="70164" y="9028"/>
                </a:lnTo>
                <a:lnTo>
                  <a:pt x="114882" y="0"/>
                </a:lnTo>
                <a:lnTo>
                  <a:pt x="158846" y="8744"/>
                </a:lnTo>
                <a:lnTo>
                  <a:pt x="196116" y="33648"/>
                </a:lnTo>
                <a:lnTo>
                  <a:pt x="221020" y="70918"/>
                </a:lnTo>
                <a:lnTo>
                  <a:pt x="229764" y="114882"/>
                </a:lnTo>
                <a:lnTo>
                  <a:pt x="220736" y="159599"/>
                </a:lnTo>
                <a:lnTo>
                  <a:pt x="196116" y="196116"/>
                </a:lnTo>
                <a:lnTo>
                  <a:pt x="159599" y="220736"/>
                </a:lnTo>
                <a:lnTo>
                  <a:pt x="114882" y="229764"/>
                </a:lnTo>
                <a:lnTo>
                  <a:pt x="70164" y="220736"/>
                </a:lnTo>
                <a:lnTo>
                  <a:pt x="33648" y="196116"/>
                </a:lnTo>
                <a:lnTo>
                  <a:pt x="9028" y="159599"/>
                </a:lnTo>
                <a:lnTo>
                  <a:pt x="0" y="11488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06141" y="1250154"/>
            <a:ext cx="141815" cy="1418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98991" y="1763151"/>
            <a:ext cx="141815" cy="1418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40638" y="1763151"/>
            <a:ext cx="141815" cy="1418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40638" y="2362453"/>
            <a:ext cx="141815" cy="1418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71644" y="2362453"/>
            <a:ext cx="141815" cy="1418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114562" y="308538"/>
            <a:ext cx="1990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Regularization: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Dropout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628942" y="3520470"/>
            <a:ext cx="1232695" cy="2696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73872" y="4062031"/>
            <a:ext cx="1585505" cy="22236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43930" y="4368301"/>
            <a:ext cx="742315" cy="137795"/>
          </a:xfrm>
          <a:prstGeom prst="rect">
            <a:avLst/>
          </a:prstGeom>
          <a:solidFill>
            <a:srgbClr val="CEE1F3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6634405" y="3791818"/>
          <a:ext cx="742315" cy="484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634405" y="3224861"/>
          <a:ext cx="742315" cy="484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6634405" y="2657904"/>
          <a:ext cx="742315" cy="484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6634405" y="2085373"/>
          <a:ext cx="742315" cy="484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6634405" y="1515628"/>
          <a:ext cx="742315" cy="484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6563006" y="919273"/>
          <a:ext cx="883919" cy="511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A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object 50"/>
          <p:cNvSpPr/>
          <p:nvPr/>
        </p:nvSpPr>
        <p:spPr>
          <a:xfrm>
            <a:off x="7472274" y="1027708"/>
            <a:ext cx="326281" cy="1919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06356" y="1150311"/>
            <a:ext cx="224154" cy="3185160"/>
          </a:xfrm>
          <a:custGeom>
            <a:avLst/>
            <a:gdLst/>
            <a:ahLst/>
            <a:cxnLst/>
            <a:rect l="l" t="t" r="r" b="b"/>
            <a:pathLst>
              <a:path w="224154" h="3185160">
                <a:moveTo>
                  <a:pt x="0" y="0"/>
                </a:moveTo>
                <a:lnTo>
                  <a:pt x="21961" y="4936"/>
                </a:lnTo>
                <a:lnTo>
                  <a:pt x="42879" y="19378"/>
                </a:lnTo>
                <a:lnTo>
                  <a:pt x="79231" y="74562"/>
                </a:lnTo>
                <a:lnTo>
                  <a:pt x="93224" y="113335"/>
                </a:lnTo>
                <a:lnTo>
                  <a:pt x="103520" y="157152"/>
                </a:lnTo>
                <a:lnTo>
                  <a:pt x="109877" y="204676"/>
                </a:lnTo>
                <a:lnTo>
                  <a:pt x="112049" y="254573"/>
                </a:lnTo>
                <a:lnTo>
                  <a:pt x="112049" y="1337976"/>
                </a:lnTo>
                <a:lnTo>
                  <a:pt x="116052" y="1405652"/>
                </a:lnTo>
                <a:lnTo>
                  <a:pt x="127348" y="1466464"/>
                </a:lnTo>
                <a:lnTo>
                  <a:pt x="144868" y="1517987"/>
                </a:lnTo>
                <a:lnTo>
                  <a:pt x="167546" y="1557793"/>
                </a:lnTo>
                <a:lnTo>
                  <a:pt x="224099" y="1592550"/>
                </a:lnTo>
                <a:lnTo>
                  <a:pt x="167546" y="1627306"/>
                </a:lnTo>
                <a:lnTo>
                  <a:pt x="144868" y="1667112"/>
                </a:lnTo>
                <a:lnTo>
                  <a:pt x="127348" y="1718635"/>
                </a:lnTo>
                <a:lnTo>
                  <a:pt x="116052" y="1779447"/>
                </a:lnTo>
                <a:lnTo>
                  <a:pt x="112049" y="1847123"/>
                </a:lnTo>
                <a:lnTo>
                  <a:pt x="112049" y="2930526"/>
                </a:lnTo>
                <a:lnTo>
                  <a:pt x="108047" y="2998202"/>
                </a:lnTo>
                <a:lnTo>
                  <a:pt x="96751" y="3059014"/>
                </a:lnTo>
                <a:lnTo>
                  <a:pt x="79231" y="3110537"/>
                </a:lnTo>
                <a:lnTo>
                  <a:pt x="56553" y="3150343"/>
                </a:lnTo>
                <a:lnTo>
                  <a:pt x="29787" y="3176006"/>
                </a:lnTo>
                <a:lnTo>
                  <a:pt x="0" y="31850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859017" y="2617952"/>
            <a:ext cx="1060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Freeze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59" name="object 59"/>
          <p:cNvSpPr txBox="1"/>
          <p:nvPr/>
        </p:nvSpPr>
        <p:spPr>
          <a:xfrm>
            <a:off x="6977071" y="47134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03475" y="1128012"/>
            <a:ext cx="1041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Reinitialize  this and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70699" y="2931963"/>
            <a:ext cx="2581275" cy="13239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Regularization</a:t>
            </a:r>
            <a:r>
              <a:rPr sz="1400" spc="-5" dirty="0">
                <a:latin typeface="Arial"/>
                <a:cs typeface="Arial"/>
              </a:rPr>
              <a:t>: Add noise, then  </a:t>
            </a:r>
            <a:r>
              <a:rPr sz="1400" dirty="0">
                <a:latin typeface="Arial"/>
                <a:cs typeface="Arial"/>
              </a:rPr>
              <a:t>marginalize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Test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645550" y="339313"/>
            <a:ext cx="77533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Arial"/>
                <a:cs typeface="Arial"/>
              </a:rPr>
              <a:t>Transfer  Learning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7435" y="871994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536" y="139951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6810" y="1274259"/>
            <a:ext cx="305462" cy="12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5458" y="1274259"/>
            <a:ext cx="301924" cy="1251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1368" y="189110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7914" y="1722249"/>
            <a:ext cx="81981" cy="15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42928" y="2203029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4910" y="2233054"/>
            <a:ext cx="213036" cy="12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0510" y="1283784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6131" y="2076163"/>
            <a:ext cx="82698" cy="110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06760" y="272554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63306" y="2525766"/>
            <a:ext cx="81981" cy="18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42907" y="333720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63227" y="3137336"/>
            <a:ext cx="81981" cy="1815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315382" y="385976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63285" y="3659942"/>
            <a:ext cx="81981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1527" y="724836"/>
            <a:ext cx="3644497" cy="36938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07193" y="295957"/>
            <a:ext cx="161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TensorFlow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270100" y="1710825"/>
            <a:ext cx="2310765" cy="1003300"/>
          </a:xfrm>
          <a:custGeom>
            <a:avLst/>
            <a:gdLst/>
            <a:ahLst/>
            <a:cxnLst/>
            <a:rect l="l" t="t" r="r" b="b"/>
            <a:pathLst>
              <a:path w="2310765" h="1003300">
                <a:moveTo>
                  <a:pt x="0" y="0"/>
                </a:moveTo>
                <a:lnTo>
                  <a:pt x="2310599" y="0"/>
                </a:lnTo>
                <a:lnTo>
                  <a:pt x="2310599" y="1002899"/>
                </a:lnTo>
                <a:lnTo>
                  <a:pt x="0" y="1002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342950" y="1904156"/>
            <a:ext cx="791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8510" algn="l"/>
              </a:tabLst>
            </a:pPr>
            <a:r>
              <a:rPr sz="18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76875" y="1904156"/>
            <a:ext cx="209677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Create forward  </a:t>
            </a:r>
            <a:r>
              <a:rPr sz="1800" dirty="0">
                <a:latin typeface="Arial"/>
                <a:cs typeface="Arial"/>
              </a:rPr>
              <a:t>computational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graph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057725" y="2171284"/>
            <a:ext cx="105500" cy="81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3030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7435" y="871994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536" y="139951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6810" y="1274259"/>
            <a:ext cx="305462" cy="12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5458" y="1274259"/>
            <a:ext cx="301924" cy="1251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1368" y="189110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7914" y="1722249"/>
            <a:ext cx="81981" cy="15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42928" y="2203029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4910" y="2233054"/>
            <a:ext cx="213036" cy="12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0510" y="1283784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6131" y="2076163"/>
            <a:ext cx="82698" cy="110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06760" y="272554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63306" y="2525766"/>
            <a:ext cx="81981" cy="18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42907" y="333720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63227" y="3137336"/>
            <a:ext cx="81981" cy="1815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315382" y="385976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63285" y="3659942"/>
            <a:ext cx="81981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1527" y="724836"/>
            <a:ext cx="3644497" cy="36938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07193" y="295957"/>
            <a:ext cx="161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TensorFlow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270100" y="2794449"/>
            <a:ext cx="3717290" cy="234315"/>
          </a:xfrm>
          <a:custGeom>
            <a:avLst/>
            <a:gdLst/>
            <a:ahLst/>
            <a:cxnLst/>
            <a:rect l="l" t="t" r="r" b="b"/>
            <a:pathLst>
              <a:path w="3717290" h="234314">
                <a:moveTo>
                  <a:pt x="0" y="0"/>
                </a:moveTo>
                <a:lnTo>
                  <a:pt x="3716699" y="0"/>
                </a:lnTo>
                <a:lnTo>
                  <a:pt x="3716699" y="233999"/>
                </a:lnTo>
                <a:lnTo>
                  <a:pt x="0" y="233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176875" y="2589955"/>
            <a:ext cx="295846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8685" algn="l"/>
                <a:tab pos="2944495" algn="l"/>
              </a:tabLst>
            </a:pPr>
            <a:r>
              <a:rPr sz="1800" spc="-5" dirty="0">
                <a:latin typeface="Arial"/>
                <a:cs typeface="Arial"/>
              </a:rPr>
              <a:t>Ask TensorFlow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compute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57725" y="2857084"/>
            <a:ext cx="105500" cy="81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3131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1527" y="724836"/>
            <a:ext cx="3644497" cy="369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81525" y="724825"/>
            <a:ext cx="3644499" cy="3718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7435" y="871994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7536" y="139951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810" y="1274259"/>
            <a:ext cx="305462" cy="125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458" y="1274259"/>
            <a:ext cx="301924" cy="1251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1368" y="189110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7914" y="1722249"/>
            <a:ext cx="81981" cy="150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42928" y="2203029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4910" y="2233054"/>
            <a:ext cx="213036" cy="1272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50510" y="1283784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06131" y="2076163"/>
            <a:ext cx="82698" cy="1108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06760" y="272554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63306" y="2525766"/>
            <a:ext cx="81981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42907" y="333720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63227" y="3137336"/>
            <a:ext cx="81981" cy="1815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315382" y="385976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63285" y="3659942"/>
            <a:ext cx="81981" cy="181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507193" y="295957"/>
            <a:ext cx="161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TensorFlow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270100" y="1543674"/>
            <a:ext cx="1925955" cy="220979"/>
          </a:xfrm>
          <a:custGeom>
            <a:avLst/>
            <a:gdLst/>
            <a:ahLst/>
            <a:cxnLst/>
            <a:rect l="l" t="t" r="r" b="b"/>
            <a:pathLst>
              <a:path w="1925954" h="220980">
                <a:moveTo>
                  <a:pt x="0" y="0"/>
                </a:moveTo>
                <a:lnTo>
                  <a:pt x="1925399" y="0"/>
                </a:lnTo>
                <a:lnTo>
                  <a:pt x="1925399" y="220499"/>
                </a:lnTo>
                <a:lnTo>
                  <a:pt x="0" y="220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689824" y="1343717"/>
            <a:ext cx="54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9590" algn="l"/>
              </a:tabLst>
            </a:pPr>
            <a:r>
              <a:rPr sz="18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15075" y="1343717"/>
            <a:ext cx="14738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6289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Tell  TensorFlow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run </a:t>
            </a:r>
            <a:r>
              <a:rPr sz="1800" spc="-5" dirty="0">
                <a:latin typeface="Arial"/>
                <a:cs typeface="Arial"/>
              </a:rPr>
              <a:t>on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CPU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146107" y="1612515"/>
            <a:ext cx="105618" cy="81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3232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1527" y="724836"/>
            <a:ext cx="3644497" cy="369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81525" y="724825"/>
            <a:ext cx="3644499" cy="3718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7435" y="871994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7536" y="139951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810" y="1274259"/>
            <a:ext cx="305462" cy="125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458" y="1274259"/>
            <a:ext cx="301924" cy="1251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1368" y="189110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7914" y="1722249"/>
            <a:ext cx="81981" cy="150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42928" y="2203029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4910" y="2233054"/>
            <a:ext cx="213036" cy="1272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50510" y="1283784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06131" y="2076163"/>
            <a:ext cx="82698" cy="1108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06760" y="272554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63306" y="2525766"/>
            <a:ext cx="81981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42907" y="333720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63227" y="3137336"/>
            <a:ext cx="81981" cy="1815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315382" y="385976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63285" y="3659942"/>
            <a:ext cx="81981" cy="1815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507193" y="295957"/>
            <a:ext cx="161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TensorFlow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81522" y="724825"/>
            <a:ext cx="3644498" cy="36937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70100" y="1543674"/>
            <a:ext cx="1925955" cy="220979"/>
          </a:xfrm>
          <a:custGeom>
            <a:avLst/>
            <a:gdLst/>
            <a:ahLst/>
            <a:cxnLst/>
            <a:rect l="l" t="t" r="r" b="b"/>
            <a:pathLst>
              <a:path w="1925954" h="220980">
                <a:moveTo>
                  <a:pt x="0" y="0"/>
                </a:moveTo>
                <a:lnTo>
                  <a:pt x="1925399" y="0"/>
                </a:lnTo>
                <a:lnTo>
                  <a:pt x="1925399" y="220499"/>
                </a:lnTo>
                <a:lnTo>
                  <a:pt x="0" y="220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689824" y="1343717"/>
            <a:ext cx="542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9590" algn="l"/>
              </a:tabLst>
            </a:pPr>
            <a:r>
              <a:rPr sz="18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15075" y="1343717"/>
            <a:ext cx="14865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7495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Tell  TensorFlow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run </a:t>
            </a:r>
            <a:r>
              <a:rPr sz="1800" spc="-5" dirty="0">
                <a:latin typeface="Arial"/>
                <a:cs typeface="Arial"/>
              </a:rPr>
              <a:t>on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GPU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146107" y="1612515"/>
            <a:ext cx="105618" cy="81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3333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3" name="object 3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7435" y="871994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536" y="139951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6810" y="1274259"/>
            <a:ext cx="305462" cy="125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5458" y="1274259"/>
            <a:ext cx="301924" cy="125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1368" y="189110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7914" y="1722249"/>
            <a:ext cx="81981" cy="150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42928" y="2203029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4910" y="2233054"/>
            <a:ext cx="213036" cy="127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0510" y="1283784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6131" y="2076163"/>
            <a:ext cx="82698" cy="1108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06760" y="272554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63306" y="2525766"/>
            <a:ext cx="81981" cy="181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42907" y="333720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63227" y="3137336"/>
            <a:ext cx="81981" cy="1815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315382" y="385976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63285" y="3659942"/>
            <a:ext cx="81981" cy="18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35867" y="295957"/>
            <a:ext cx="1158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PyTorch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73951" y="726362"/>
            <a:ext cx="3284055" cy="36907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3434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3951" y="726362"/>
            <a:ext cx="3284055" cy="3690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7435" y="871994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536" y="139951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810" y="1274259"/>
            <a:ext cx="305462" cy="12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5458" y="1274259"/>
            <a:ext cx="301924" cy="1251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1368" y="189110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7914" y="1722249"/>
            <a:ext cx="81981" cy="15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42928" y="2203029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4910" y="2233054"/>
            <a:ext cx="213036" cy="12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50510" y="1283784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06131" y="2076163"/>
            <a:ext cx="82698" cy="110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06760" y="272554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63306" y="2525766"/>
            <a:ext cx="81981" cy="18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42907" y="333720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63227" y="3137336"/>
            <a:ext cx="81981" cy="1815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15382" y="385976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63285" y="3659942"/>
            <a:ext cx="81981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35867" y="295957"/>
            <a:ext cx="1158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PyTorch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651999" y="1563325"/>
            <a:ext cx="3284220" cy="1200150"/>
          </a:xfrm>
          <a:custGeom>
            <a:avLst/>
            <a:gdLst/>
            <a:ahLst/>
            <a:cxnLst/>
            <a:rect l="l" t="t" r="r" b="b"/>
            <a:pathLst>
              <a:path w="3284220" h="1200150">
                <a:moveTo>
                  <a:pt x="0" y="0"/>
                </a:moveTo>
                <a:lnTo>
                  <a:pt x="3284099" y="0"/>
                </a:lnTo>
                <a:lnTo>
                  <a:pt x="3284099" y="1199699"/>
                </a:lnTo>
                <a:lnTo>
                  <a:pt x="0" y="11996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450325" y="1854556"/>
            <a:ext cx="316484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51710" algn="l"/>
                <a:tab pos="3151505" algn="l"/>
              </a:tabLst>
            </a:pPr>
            <a:r>
              <a:rPr sz="1800" spc="-5" dirty="0">
                <a:latin typeface="Arial"/>
                <a:cs typeface="Arial"/>
              </a:rPr>
              <a:t>Define </a:t>
            </a:r>
            <a:r>
              <a:rPr sz="1800" b="1" spc="-5" dirty="0">
                <a:latin typeface="Arial"/>
                <a:cs typeface="Arial"/>
              </a:rPr>
              <a:t>Variables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 marR="1072515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start </a:t>
            </a:r>
            <a:r>
              <a:rPr sz="1800" spc="-5" dirty="0">
                <a:latin typeface="Arial"/>
                <a:cs typeface="Arial"/>
              </a:rPr>
              <a:t>building </a:t>
            </a:r>
            <a:r>
              <a:rPr sz="1800" dirty="0">
                <a:latin typeface="Arial"/>
                <a:cs typeface="Arial"/>
              </a:rPr>
              <a:t>a  computational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graph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528254" y="2122211"/>
            <a:ext cx="105520" cy="819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3535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3951" y="726362"/>
            <a:ext cx="3284055" cy="3690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7435" y="871994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536" y="139951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810" y="1274259"/>
            <a:ext cx="305462" cy="12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5458" y="1274259"/>
            <a:ext cx="301924" cy="1251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1368" y="189110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7914" y="1722249"/>
            <a:ext cx="81981" cy="15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42928" y="2203029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4910" y="2233054"/>
            <a:ext cx="213036" cy="12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50510" y="1283784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06131" y="2076163"/>
            <a:ext cx="82698" cy="110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06760" y="272554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63306" y="2525766"/>
            <a:ext cx="81981" cy="18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42907" y="333720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63227" y="3137336"/>
            <a:ext cx="81981" cy="1815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15382" y="385976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63285" y="3659942"/>
            <a:ext cx="81981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35867" y="295957"/>
            <a:ext cx="1158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PyTorch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673949" y="2777625"/>
            <a:ext cx="3262629" cy="697230"/>
          </a:xfrm>
          <a:custGeom>
            <a:avLst/>
            <a:gdLst/>
            <a:ahLst/>
            <a:cxnLst/>
            <a:rect l="l" t="t" r="r" b="b"/>
            <a:pathLst>
              <a:path w="3262629" h="697229">
                <a:moveTo>
                  <a:pt x="0" y="0"/>
                </a:moveTo>
                <a:lnTo>
                  <a:pt x="3262199" y="0"/>
                </a:lnTo>
                <a:lnTo>
                  <a:pt x="3262199" y="697199"/>
                </a:lnTo>
                <a:lnTo>
                  <a:pt x="0" y="697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243925" y="2818106"/>
            <a:ext cx="238379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2920" algn="l"/>
                <a:tab pos="2370455" algn="l"/>
              </a:tabLst>
            </a:pPr>
            <a:r>
              <a:rPr sz="1800" spc="-5" dirty="0">
                <a:latin typeface="Arial"/>
                <a:cs typeface="Arial"/>
              </a:rPr>
              <a:t>Forward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pass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 marR="1004569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looks just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like  numpy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550275" y="3085234"/>
            <a:ext cx="105500" cy="819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3636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3951" y="726362"/>
            <a:ext cx="3284055" cy="3690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7435" y="871994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536" y="139951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810" y="1274259"/>
            <a:ext cx="305462" cy="12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5458" y="1274259"/>
            <a:ext cx="301924" cy="1251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1368" y="189110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7914" y="1722249"/>
            <a:ext cx="81981" cy="15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42928" y="2203029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4910" y="2233054"/>
            <a:ext cx="213036" cy="12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50510" y="1283784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06131" y="2076163"/>
            <a:ext cx="82698" cy="110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06760" y="272554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63306" y="2525766"/>
            <a:ext cx="81981" cy="18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42907" y="333720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63227" y="3137336"/>
            <a:ext cx="81981" cy="1815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15382" y="385976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63285" y="3659942"/>
            <a:ext cx="81981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35867" y="295957"/>
            <a:ext cx="1158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PyTorch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651999" y="3463425"/>
            <a:ext cx="3284220" cy="932180"/>
          </a:xfrm>
          <a:custGeom>
            <a:avLst/>
            <a:gdLst/>
            <a:ahLst/>
            <a:cxnLst/>
            <a:rect l="l" t="t" r="r" b="b"/>
            <a:pathLst>
              <a:path w="3284220" h="932179">
                <a:moveTo>
                  <a:pt x="0" y="0"/>
                </a:moveTo>
                <a:lnTo>
                  <a:pt x="3284099" y="0"/>
                </a:lnTo>
                <a:lnTo>
                  <a:pt x="3284099" y="931799"/>
                </a:lnTo>
                <a:lnTo>
                  <a:pt x="0" y="931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484383" y="3626813"/>
            <a:ext cx="313055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5375" algn="l"/>
                <a:tab pos="3117215" algn="l"/>
              </a:tabLst>
            </a:pPr>
            <a:r>
              <a:rPr sz="1800" spc="-5" dirty="0">
                <a:latin typeface="Arial"/>
                <a:cs typeface="Arial"/>
              </a:rPr>
              <a:t>Calling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c.backward()	</a:t>
            </a:r>
            <a:r>
              <a:rPr sz="18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 marR="1826895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computes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all  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527909" y="3889064"/>
            <a:ext cx="105724" cy="819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3737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3951" y="726362"/>
            <a:ext cx="3284055" cy="3690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38341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Computational</a:t>
            </a:r>
            <a:r>
              <a:rPr sz="3000" spc="-85" dirty="0"/>
              <a:t> </a:t>
            </a:r>
            <a:r>
              <a:rPr sz="3000" spc="-5" dirty="0"/>
              <a:t>Graphs</a:t>
            </a:r>
            <a:endParaRPr sz="3000"/>
          </a:p>
        </p:txBody>
      </p:sp>
      <p:sp>
        <p:nvSpPr>
          <p:cNvPr id="4" name="object 4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411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1935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3458" y="87193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4" h="412115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7435" y="871994"/>
            <a:ext cx="1421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3730" algn="l"/>
                <a:tab pos="1255395" algn="l"/>
              </a:tabLst>
            </a:pPr>
            <a:r>
              <a:rPr sz="2400" dirty="0">
                <a:latin typeface="Arial"/>
                <a:cs typeface="Arial"/>
              </a:rPr>
              <a:t>x	y	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536" y="1399512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6810" y="1274259"/>
            <a:ext cx="305462" cy="125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5458" y="1274259"/>
            <a:ext cx="301924" cy="1251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2902" y="1891045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1368" y="1891102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7914" y="1722249"/>
            <a:ext cx="81981" cy="15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42928" y="2203029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4910" y="2233054"/>
            <a:ext cx="213036" cy="1272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50510" y="1283784"/>
            <a:ext cx="359410" cy="814705"/>
          </a:xfrm>
          <a:custGeom>
            <a:avLst/>
            <a:gdLst/>
            <a:ahLst/>
            <a:cxnLst/>
            <a:rect l="l" t="t" r="r" b="b"/>
            <a:pathLst>
              <a:path w="359410" h="814705">
                <a:moveTo>
                  <a:pt x="358871" y="0"/>
                </a:moveTo>
                <a:lnTo>
                  <a:pt x="0" y="814588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06131" y="2076163"/>
            <a:ext cx="82698" cy="110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8294" y="2725488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8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4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6"/>
                </a:lnTo>
                <a:lnTo>
                  <a:pt x="396172" y="127119"/>
                </a:lnTo>
                <a:lnTo>
                  <a:pt x="407853" y="165562"/>
                </a:lnTo>
                <a:lnTo>
                  <a:pt x="411847" y="205923"/>
                </a:lnTo>
                <a:lnTo>
                  <a:pt x="406408" y="253139"/>
                </a:lnTo>
                <a:lnTo>
                  <a:pt x="390916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6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6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39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06760" y="2725545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63306" y="2525766"/>
            <a:ext cx="81981" cy="18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42907" y="3337205"/>
            <a:ext cx="323215" cy="323215"/>
          </a:xfrm>
          <a:prstGeom prst="rect">
            <a:avLst/>
          </a:prstGeom>
          <a:solidFill>
            <a:srgbClr val="D9EAD3"/>
          </a:solidFill>
          <a:ln w="9524">
            <a:solidFill>
              <a:srgbClr val="6666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2540"/>
              </a:lnSpc>
            </a:pPr>
            <a:r>
              <a:rPr sz="2400" dirty="0">
                <a:latin typeface="Arial"/>
                <a:cs typeface="Arial"/>
              </a:rPr>
              <a:t>Σ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63227" y="3137336"/>
            <a:ext cx="81981" cy="1815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205923" y="411847"/>
                </a:move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8358" y="3859707"/>
            <a:ext cx="412115" cy="412115"/>
          </a:xfrm>
          <a:custGeom>
            <a:avLst/>
            <a:gdLst/>
            <a:ahLst/>
            <a:cxnLst/>
            <a:rect l="l" t="t" r="r" b="b"/>
            <a:pathLst>
              <a:path w="412115" h="412114">
                <a:moveTo>
                  <a:pt x="0" y="205923"/>
                </a:moveTo>
                <a:lnTo>
                  <a:pt x="5438" y="158707"/>
                </a:lnTo>
                <a:lnTo>
                  <a:pt x="20930" y="115363"/>
                </a:lnTo>
                <a:lnTo>
                  <a:pt x="45239" y="77129"/>
                </a:lnTo>
                <a:lnTo>
                  <a:pt x="77128" y="45239"/>
                </a:lnTo>
                <a:lnTo>
                  <a:pt x="115363" y="20930"/>
                </a:lnTo>
                <a:lnTo>
                  <a:pt x="158707" y="5438"/>
                </a:lnTo>
                <a:lnTo>
                  <a:pt x="205923" y="0"/>
                </a:lnTo>
                <a:lnTo>
                  <a:pt x="246284" y="3993"/>
                </a:lnTo>
                <a:lnTo>
                  <a:pt x="284727" y="15675"/>
                </a:lnTo>
                <a:lnTo>
                  <a:pt x="320170" y="34597"/>
                </a:lnTo>
                <a:lnTo>
                  <a:pt x="351533" y="60313"/>
                </a:lnTo>
                <a:lnTo>
                  <a:pt x="377249" y="91677"/>
                </a:lnTo>
                <a:lnTo>
                  <a:pt x="396172" y="127120"/>
                </a:lnTo>
                <a:lnTo>
                  <a:pt x="407854" y="165562"/>
                </a:lnTo>
                <a:lnTo>
                  <a:pt x="411847" y="205923"/>
                </a:lnTo>
                <a:lnTo>
                  <a:pt x="406408" y="253140"/>
                </a:lnTo>
                <a:lnTo>
                  <a:pt x="390917" y="296483"/>
                </a:lnTo>
                <a:lnTo>
                  <a:pt x="366608" y="334718"/>
                </a:lnTo>
                <a:lnTo>
                  <a:pt x="334718" y="366608"/>
                </a:lnTo>
                <a:lnTo>
                  <a:pt x="296483" y="390917"/>
                </a:lnTo>
                <a:lnTo>
                  <a:pt x="253140" y="406408"/>
                </a:lnTo>
                <a:lnTo>
                  <a:pt x="205923" y="411847"/>
                </a:lnTo>
                <a:lnTo>
                  <a:pt x="158707" y="406408"/>
                </a:lnTo>
                <a:lnTo>
                  <a:pt x="115363" y="390917"/>
                </a:lnTo>
                <a:lnTo>
                  <a:pt x="77128" y="366608"/>
                </a:lnTo>
                <a:lnTo>
                  <a:pt x="45239" y="334718"/>
                </a:lnTo>
                <a:lnTo>
                  <a:pt x="20930" y="296483"/>
                </a:lnTo>
                <a:lnTo>
                  <a:pt x="5438" y="253140"/>
                </a:lnTo>
                <a:lnTo>
                  <a:pt x="0" y="205923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15382" y="3859763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63285" y="3659942"/>
            <a:ext cx="81981" cy="181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35867" y="295957"/>
            <a:ext cx="1158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PyTorch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37433" y="1721813"/>
            <a:ext cx="33356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2320" algn="l"/>
              </a:tabLst>
            </a:pPr>
            <a:r>
              <a:rPr sz="18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84383" y="1721813"/>
            <a:ext cx="17767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Run on GPU by  </a:t>
            </a:r>
            <a:r>
              <a:rPr sz="1800" dirty="0">
                <a:latin typeface="Arial"/>
                <a:cs typeface="Arial"/>
              </a:rPr>
              <a:t>casting 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.cuda()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652000" y="726375"/>
            <a:ext cx="3284049" cy="36533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09925" y="1558425"/>
            <a:ext cx="726440" cy="932180"/>
          </a:xfrm>
          <a:custGeom>
            <a:avLst/>
            <a:gdLst/>
            <a:ahLst/>
            <a:cxnLst/>
            <a:rect l="l" t="t" r="r" b="b"/>
            <a:pathLst>
              <a:path w="726440" h="932180">
                <a:moveTo>
                  <a:pt x="0" y="0"/>
                </a:moveTo>
                <a:lnTo>
                  <a:pt x="726299" y="0"/>
                </a:lnTo>
                <a:lnTo>
                  <a:pt x="726299" y="931799"/>
                </a:lnTo>
                <a:lnTo>
                  <a:pt x="0" y="931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86180" y="1983436"/>
            <a:ext cx="105553" cy="819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3838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3299" y="884900"/>
            <a:ext cx="2583974" cy="2874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5180" y="413158"/>
            <a:ext cx="1158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PyTorch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865831" y="413158"/>
            <a:ext cx="161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TensorFlow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700" y="884899"/>
            <a:ext cx="2785499" cy="3209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5025" y="413158"/>
            <a:ext cx="990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Numpy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1974" y="892499"/>
            <a:ext cx="3285300" cy="3292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3939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1294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Today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9125" y="4704900"/>
            <a:ext cx="134429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17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77071" y="47134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674" y="1743533"/>
            <a:ext cx="4112260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indent="-330200">
              <a:lnSpc>
                <a:spcPts val="2865"/>
              </a:lnSpc>
              <a:spcBef>
                <a:spcPts val="100"/>
              </a:spcBef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CPU </a:t>
            </a:r>
            <a:r>
              <a:rPr sz="2400" dirty="0">
                <a:latin typeface="Arial"/>
                <a:cs typeface="Arial"/>
              </a:rPr>
              <a:t>vs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GPU</a:t>
            </a:r>
            <a:endParaRPr sz="2400">
              <a:latin typeface="Arial"/>
              <a:cs typeface="Arial"/>
            </a:endParaRPr>
          </a:p>
          <a:p>
            <a:pPr marL="342265" indent="-330200">
              <a:lnSpc>
                <a:spcPts val="2850"/>
              </a:lnSpc>
              <a:buChar char="-"/>
              <a:tabLst>
                <a:tab pos="342265" algn="l"/>
                <a:tab pos="342900" algn="l"/>
              </a:tabLst>
            </a:pPr>
            <a:r>
              <a:rPr sz="2400" spc="-5" dirty="0">
                <a:latin typeface="Arial"/>
                <a:cs typeface="Arial"/>
              </a:rPr>
              <a:t>Deep Learning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Frameworks</a:t>
            </a:r>
            <a:endParaRPr sz="2400">
              <a:latin typeface="Arial"/>
              <a:cs typeface="Arial"/>
            </a:endParaRPr>
          </a:p>
          <a:p>
            <a:pPr marL="799465" lvl="1" indent="-330200">
              <a:lnSpc>
                <a:spcPts val="2850"/>
              </a:lnSpc>
              <a:buChar char="-"/>
              <a:tabLst>
                <a:tab pos="799465" algn="l"/>
                <a:tab pos="800100" algn="l"/>
              </a:tabLst>
            </a:pPr>
            <a:r>
              <a:rPr sz="2400" spc="-5" dirty="0">
                <a:latin typeface="Arial"/>
                <a:cs typeface="Arial"/>
              </a:rPr>
              <a:t>Caffe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Caffe2</a:t>
            </a:r>
            <a:endParaRPr sz="2400">
              <a:latin typeface="Arial"/>
              <a:cs typeface="Arial"/>
            </a:endParaRPr>
          </a:p>
          <a:p>
            <a:pPr marL="799465" lvl="1" indent="-330200">
              <a:lnSpc>
                <a:spcPts val="2850"/>
              </a:lnSpc>
              <a:buChar char="-"/>
              <a:tabLst>
                <a:tab pos="799465" algn="l"/>
                <a:tab pos="800100" algn="l"/>
              </a:tabLst>
            </a:pPr>
            <a:r>
              <a:rPr sz="2400" spc="-5" dirty="0">
                <a:latin typeface="Arial"/>
                <a:cs typeface="Arial"/>
              </a:rPr>
              <a:t>Theano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TensorFlow</a:t>
            </a:r>
            <a:endParaRPr sz="2400">
              <a:latin typeface="Arial"/>
              <a:cs typeface="Arial"/>
            </a:endParaRPr>
          </a:p>
          <a:p>
            <a:pPr marL="799465" lvl="1" indent="-330200">
              <a:lnSpc>
                <a:spcPts val="2865"/>
              </a:lnSpc>
              <a:buChar char="-"/>
              <a:tabLst>
                <a:tab pos="799465" algn="l"/>
                <a:tab pos="800100" algn="l"/>
              </a:tabLst>
            </a:pPr>
            <a:r>
              <a:rPr sz="2400" spc="-5" dirty="0">
                <a:latin typeface="Arial"/>
                <a:cs typeface="Arial"/>
              </a:rPr>
              <a:t>Torch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PyTorch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7136" y="1737391"/>
            <a:ext cx="320484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TensorFlow</a:t>
            </a:r>
            <a:endParaRPr sz="4800"/>
          </a:p>
          <a:p>
            <a:pPr marL="3810" algn="ctr">
              <a:lnSpc>
                <a:spcPct val="100000"/>
              </a:lnSpc>
              <a:spcBef>
                <a:spcPts val="85"/>
              </a:spcBef>
            </a:pPr>
            <a:r>
              <a:rPr sz="3000" dirty="0"/>
              <a:t>(more</a:t>
            </a:r>
            <a:r>
              <a:rPr sz="3000" spc="-25" dirty="0"/>
              <a:t> </a:t>
            </a:r>
            <a:r>
              <a:rPr sz="3000" spc="-5" dirty="0"/>
              <a:t>detail)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4040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0877" y="196977"/>
            <a:ext cx="5453122" cy="424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4141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3250" y="1861956"/>
            <a:ext cx="248920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Running example: Train 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two-layer ReLU  network on </a:t>
            </a:r>
            <a:r>
              <a:rPr sz="1800" dirty="0">
                <a:latin typeface="Arial"/>
                <a:cs typeface="Arial"/>
              </a:rPr>
              <a:t>random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  with L2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0877" y="196977"/>
            <a:ext cx="5453122" cy="424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8275" y="2669431"/>
            <a:ext cx="23736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(Assume </a:t>
            </a:r>
            <a:r>
              <a:rPr sz="1800" spc="-5" dirty="0">
                <a:latin typeface="Arial"/>
                <a:cs typeface="Arial"/>
              </a:rPr>
              <a:t>imports at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  top of each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snipppet)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550" y="2043525"/>
            <a:ext cx="3455401" cy="64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4242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0877" y="196977"/>
            <a:ext cx="5453122" cy="424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399" y="1772230"/>
            <a:ext cx="2096770" cy="168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First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define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computational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graph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9525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Then </a:t>
            </a:r>
            <a:r>
              <a:rPr sz="1800" b="1" spc="-5" dirty="0">
                <a:latin typeface="Arial"/>
                <a:cs typeface="Arial"/>
              </a:rPr>
              <a:t>run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graph 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times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1974" y="1757972"/>
            <a:ext cx="890269" cy="387985"/>
          </a:xfrm>
          <a:custGeom>
            <a:avLst/>
            <a:gdLst/>
            <a:ahLst/>
            <a:cxnLst/>
            <a:rect l="l" t="t" r="r" b="b"/>
            <a:pathLst>
              <a:path w="890270" h="387985">
                <a:moveTo>
                  <a:pt x="0" y="387827"/>
                </a:moveTo>
                <a:lnTo>
                  <a:pt x="889721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39598" y="1713903"/>
            <a:ext cx="110872" cy="824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90875" y="196975"/>
            <a:ext cx="5453380" cy="2480310"/>
          </a:xfrm>
          <a:custGeom>
            <a:avLst/>
            <a:gdLst/>
            <a:ahLst/>
            <a:cxnLst/>
            <a:rect l="l" t="t" r="r" b="b"/>
            <a:pathLst>
              <a:path w="5453380" h="2480310">
                <a:moveTo>
                  <a:pt x="0" y="0"/>
                </a:moveTo>
                <a:lnTo>
                  <a:pt x="5453099" y="0"/>
                </a:lnTo>
                <a:lnTo>
                  <a:pt x="5453099" y="2479799"/>
                </a:lnTo>
                <a:lnTo>
                  <a:pt x="0" y="24797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0875" y="2751425"/>
            <a:ext cx="5124450" cy="1687195"/>
          </a:xfrm>
          <a:custGeom>
            <a:avLst/>
            <a:gdLst/>
            <a:ahLst/>
            <a:cxnLst/>
            <a:rect l="l" t="t" r="r" b="b"/>
            <a:pathLst>
              <a:path w="5124450" h="1687195">
                <a:moveTo>
                  <a:pt x="0" y="0"/>
                </a:moveTo>
                <a:lnTo>
                  <a:pt x="5124299" y="0"/>
                </a:lnTo>
                <a:lnTo>
                  <a:pt x="5124299" y="1686899"/>
                </a:lnTo>
                <a:lnTo>
                  <a:pt x="0" y="1686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0450" y="3292599"/>
            <a:ext cx="1089025" cy="221615"/>
          </a:xfrm>
          <a:custGeom>
            <a:avLst/>
            <a:gdLst/>
            <a:ahLst/>
            <a:cxnLst/>
            <a:rect l="l" t="t" r="r" b="b"/>
            <a:pathLst>
              <a:path w="1089025" h="221614">
                <a:moveTo>
                  <a:pt x="0" y="0"/>
                </a:moveTo>
                <a:lnTo>
                  <a:pt x="1088886" y="22115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53549" y="3473389"/>
            <a:ext cx="110033" cy="80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4343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0877" y="196977"/>
            <a:ext cx="5453122" cy="424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>
                <a:latin typeface="Arial"/>
                <a:cs typeface="Arial"/>
              </a:rPr>
              <a:t>TensorFlow:  </a:t>
            </a:r>
            <a:r>
              <a:rPr sz="3600" spc="-5" dirty="0">
                <a:latin typeface="Arial"/>
                <a:cs typeface="Arial"/>
              </a:rPr>
              <a:t>Neural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Net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0799" y="420325"/>
            <a:ext cx="4450715" cy="895350"/>
          </a:xfrm>
          <a:custGeom>
            <a:avLst/>
            <a:gdLst/>
            <a:ahLst/>
            <a:cxnLst/>
            <a:rect l="l" t="t" r="r" b="b"/>
            <a:pathLst>
              <a:path w="4450715" h="895350">
                <a:moveTo>
                  <a:pt x="0" y="0"/>
                </a:moveTo>
                <a:lnTo>
                  <a:pt x="4450499" y="0"/>
                </a:lnTo>
                <a:lnTo>
                  <a:pt x="4450499" y="894899"/>
                </a:lnTo>
                <a:lnTo>
                  <a:pt x="0" y="894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175" y="1702156"/>
            <a:ext cx="25146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Create </a:t>
            </a:r>
            <a:r>
              <a:rPr sz="1800" b="1" spc="-5" dirty="0">
                <a:latin typeface="Arial"/>
                <a:cs typeface="Arial"/>
              </a:rPr>
              <a:t>placeholders </a:t>
            </a:r>
            <a:r>
              <a:rPr sz="1800" spc="-5" dirty="0">
                <a:latin typeface="Arial"/>
                <a:cs typeface="Arial"/>
              </a:rPr>
              <a:t>for  input </a:t>
            </a:r>
            <a:r>
              <a:rPr sz="1800" dirty="0">
                <a:latin typeface="Arial"/>
                <a:cs typeface="Arial"/>
              </a:rPr>
              <a:t>x, </a:t>
            </a:r>
            <a:r>
              <a:rPr sz="1800" spc="-5" dirty="0">
                <a:latin typeface="Arial"/>
                <a:cs typeface="Arial"/>
              </a:rPr>
              <a:t>weights w1 and  w2, and targets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30849" y="963410"/>
            <a:ext cx="877569" cy="1336040"/>
          </a:xfrm>
          <a:custGeom>
            <a:avLst/>
            <a:gdLst/>
            <a:ahLst/>
            <a:cxnLst/>
            <a:rect l="l" t="t" r="r" b="b"/>
            <a:pathLst>
              <a:path w="877570" h="1336039">
                <a:moveTo>
                  <a:pt x="0" y="1335464"/>
                </a:moveTo>
                <a:lnTo>
                  <a:pt x="87715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72176" y="881627"/>
            <a:ext cx="92809" cy="1085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4444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0877" y="196977"/>
            <a:ext cx="5453122" cy="424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/>
          <p:nvPr/>
        </p:nvSpPr>
        <p:spPr>
          <a:xfrm>
            <a:off x="3670799" y="1418299"/>
            <a:ext cx="5473700" cy="811530"/>
          </a:xfrm>
          <a:custGeom>
            <a:avLst/>
            <a:gdLst/>
            <a:ahLst/>
            <a:cxnLst/>
            <a:rect l="l" t="t" r="r" b="b"/>
            <a:pathLst>
              <a:path w="5473700" h="811530">
                <a:moveTo>
                  <a:pt x="0" y="0"/>
                </a:moveTo>
                <a:lnTo>
                  <a:pt x="5473199" y="0"/>
                </a:lnTo>
                <a:lnTo>
                  <a:pt x="5473199" y="811199"/>
                </a:lnTo>
                <a:lnTo>
                  <a:pt x="0" y="811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175" y="1702156"/>
            <a:ext cx="2437130" cy="2233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Forward pass: </a:t>
            </a:r>
            <a:r>
              <a:rPr sz="1800" dirty="0">
                <a:latin typeface="Arial"/>
                <a:cs typeface="Arial"/>
              </a:rPr>
              <a:t>compute  </a:t>
            </a:r>
            <a:r>
              <a:rPr sz="1800" spc="-5" dirty="0">
                <a:latin typeface="Arial"/>
                <a:cs typeface="Arial"/>
              </a:rPr>
              <a:t>prediction for </a:t>
            </a:r>
            <a:r>
              <a:rPr sz="1800" dirty="0">
                <a:latin typeface="Arial"/>
                <a:cs typeface="Arial"/>
              </a:rPr>
              <a:t>y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  </a:t>
            </a:r>
            <a:r>
              <a:rPr sz="1800" dirty="0">
                <a:latin typeface="Arial"/>
                <a:cs typeface="Arial"/>
              </a:rPr>
              <a:t>(L2 </a:t>
            </a:r>
            <a:r>
              <a:rPr sz="1800" spc="-5" dirty="0">
                <a:latin typeface="Arial"/>
                <a:cs typeface="Arial"/>
              </a:rPr>
              <a:t>distance between </a:t>
            </a:r>
            <a:r>
              <a:rPr sz="1800" dirty="0">
                <a:latin typeface="Arial"/>
                <a:cs typeface="Arial"/>
              </a:rPr>
              <a:t>y 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y_pred)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 marR="46037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No </a:t>
            </a:r>
            <a:r>
              <a:rPr sz="1800" dirty="0">
                <a:latin typeface="Arial"/>
                <a:cs typeface="Arial"/>
              </a:rPr>
              <a:t>computation  </a:t>
            </a:r>
            <a:br>
              <a:rPr lang="en-US" altLang="ko-KR" sz="1800" dirty="0">
                <a:latin typeface="Arial"/>
                <a:cs typeface="Arial"/>
              </a:rPr>
            </a:br>
            <a:r>
              <a:rPr sz="1800" spc="-5" dirty="0">
                <a:latin typeface="Arial"/>
                <a:cs typeface="Arial"/>
              </a:rPr>
              <a:t>happens here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just  building the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graph!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33300" y="1830472"/>
            <a:ext cx="823594" cy="47625"/>
          </a:xfrm>
          <a:custGeom>
            <a:avLst/>
            <a:gdLst/>
            <a:ahLst/>
            <a:cxnLst/>
            <a:rect l="l" t="t" r="r" b="b"/>
            <a:pathLst>
              <a:path w="823595" h="47625">
                <a:moveTo>
                  <a:pt x="0" y="47427"/>
                </a:moveTo>
                <a:lnTo>
                  <a:pt x="823388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5354" y="1789534"/>
            <a:ext cx="107167" cy="81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4545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0877" y="196977"/>
            <a:ext cx="5453122" cy="424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/>
          <p:nvPr/>
        </p:nvSpPr>
        <p:spPr>
          <a:xfrm>
            <a:off x="3670799" y="2335099"/>
            <a:ext cx="4972050" cy="351790"/>
          </a:xfrm>
          <a:custGeom>
            <a:avLst/>
            <a:gdLst/>
            <a:ahLst/>
            <a:cxnLst/>
            <a:rect l="l" t="t" r="r" b="b"/>
            <a:pathLst>
              <a:path w="4972050" h="351789">
                <a:moveTo>
                  <a:pt x="0" y="0"/>
                </a:moveTo>
                <a:lnTo>
                  <a:pt x="4971599" y="0"/>
                </a:lnTo>
                <a:lnTo>
                  <a:pt x="4971599" y="351599"/>
                </a:lnTo>
                <a:lnTo>
                  <a:pt x="0" y="351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175" y="1702156"/>
            <a:ext cx="2514600" cy="2233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Tell TensorFlow to  </a:t>
            </a:r>
            <a:r>
              <a:rPr sz="1800" dirty="0">
                <a:latin typeface="Arial"/>
                <a:cs typeface="Arial"/>
              </a:rPr>
              <a:t>compute </a:t>
            </a:r>
            <a:r>
              <a:rPr sz="1800" spc="-5" dirty="0">
                <a:latin typeface="Arial"/>
                <a:cs typeface="Arial"/>
              </a:rPr>
              <a:t>loss of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  with </a:t>
            </a:r>
            <a:r>
              <a:rPr sz="1800" dirty="0">
                <a:latin typeface="Arial"/>
                <a:cs typeface="Arial"/>
              </a:rPr>
              <a:t>respect </a:t>
            </a:r>
            <a:r>
              <a:rPr sz="1800" spc="-5" dirty="0">
                <a:latin typeface="Arial"/>
                <a:cs typeface="Arial"/>
              </a:rPr>
              <a:t>to w1 and  w2.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247650" algn="just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Again no </a:t>
            </a:r>
            <a:r>
              <a:rPr sz="1800" dirty="0">
                <a:latin typeface="Arial"/>
                <a:cs typeface="Arial"/>
              </a:rPr>
              <a:t>computation  </a:t>
            </a:r>
            <a:r>
              <a:rPr sz="1800" spc="-5" dirty="0">
                <a:latin typeface="Arial"/>
                <a:cs typeface="Arial"/>
              </a:rPr>
              <a:t>here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just building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  graph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33300" y="2517472"/>
            <a:ext cx="823594" cy="47625"/>
          </a:xfrm>
          <a:custGeom>
            <a:avLst/>
            <a:gdLst/>
            <a:ahLst/>
            <a:cxnLst/>
            <a:rect l="l" t="t" r="r" b="b"/>
            <a:pathLst>
              <a:path w="823595" h="47625">
                <a:moveTo>
                  <a:pt x="0" y="47427"/>
                </a:moveTo>
                <a:lnTo>
                  <a:pt x="823388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5354" y="2476534"/>
            <a:ext cx="107167" cy="81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4646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0877" y="196977"/>
            <a:ext cx="5453122" cy="424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/>
          <p:nvPr/>
        </p:nvSpPr>
        <p:spPr>
          <a:xfrm>
            <a:off x="3670799" y="2794828"/>
            <a:ext cx="4972050" cy="243840"/>
          </a:xfrm>
          <a:custGeom>
            <a:avLst/>
            <a:gdLst/>
            <a:ahLst/>
            <a:cxnLst/>
            <a:rect l="l" t="t" r="r" b="b"/>
            <a:pathLst>
              <a:path w="4972050" h="243839">
                <a:moveTo>
                  <a:pt x="0" y="0"/>
                </a:moveTo>
                <a:lnTo>
                  <a:pt x="4971599" y="0"/>
                </a:lnTo>
                <a:lnTo>
                  <a:pt x="4971599" y="243299"/>
                </a:lnTo>
                <a:lnTo>
                  <a:pt x="0" y="243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175" y="2620256"/>
            <a:ext cx="229870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Now done building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our  graph, </a:t>
            </a:r>
            <a:r>
              <a:rPr sz="1800" dirty="0">
                <a:latin typeface="Arial"/>
                <a:cs typeface="Arial"/>
              </a:rPr>
              <a:t>so </a:t>
            </a:r>
            <a:r>
              <a:rPr sz="1800" spc="-5" dirty="0">
                <a:latin typeface="Arial"/>
                <a:cs typeface="Arial"/>
              </a:rPr>
              <a:t>we enter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b="1" spc="-5" dirty="0">
                <a:latin typeface="Arial"/>
                <a:cs typeface="Arial"/>
              </a:rPr>
              <a:t>session </a:t>
            </a:r>
            <a:r>
              <a:rPr sz="1800" dirty="0">
                <a:latin typeface="Arial"/>
                <a:cs typeface="Arial"/>
              </a:rPr>
              <a:t>so </a:t>
            </a:r>
            <a:r>
              <a:rPr sz="1800" spc="-5" dirty="0">
                <a:latin typeface="Arial"/>
                <a:cs typeface="Arial"/>
              </a:rPr>
              <a:t>we </a:t>
            </a:r>
            <a:r>
              <a:rPr sz="1800" dirty="0">
                <a:latin typeface="Arial"/>
                <a:cs typeface="Arial"/>
              </a:rPr>
              <a:t>can  </a:t>
            </a:r>
            <a:r>
              <a:rPr sz="1800" spc="-5" dirty="0">
                <a:latin typeface="Arial"/>
                <a:cs typeface="Arial"/>
              </a:rPr>
              <a:t>actually </a:t>
            </a:r>
            <a:r>
              <a:rPr sz="1800" dirty="0">
                <a:latin typeface="Arial"/>
                <a:cs typeface="Arial"/>
              </a:rPr>
              <a:t>run </a:t>
            </a:r>
            <a:r>
              <a:rPr sz="1800" spc="-5" dirty="0">
                <a:latin typeface="Arial"/>
                <a:cs typeface="Arial"/>
              </a:rPr>
              <a:t>the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graph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33300" y="2923051"/>
            <a:ext cx="823594" cy="47625"/>
          </a:xfrm>
          <a:custGeom>
            <a:avLst/>
            <a:gdLst/>
            <a:ahLst/>
            <a:cxnLst/>
            <a:rect l="l" t="t" r="r" b="b"/>
            <a:pathLst>
              <a:path w="823595" h="47625">
                <a:moveTo>
                  <a:pt x="0" y="47426"/>
                </a:moveTo>
                <a:lnTo>
                  <a:pt x="823388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5354" y="2882112"/>
            <a:ext cx="107167" cy="81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4747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0877" y="196977"/>
            <a:ext cx="5453122" cy="424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/>
          <p:nvPr/>
        </p:nvSpPr>
        <p:spPr>
          <a:xfrm>
            <a:off x="3670799" y="2979174"/>
            <a:ext cx="4972050" cy="828675"/>
          </a:xfrm>
          <a:custGeom>
            <a:avLst/>
            <a:gdLst/>
            <a:ahLst/>
            <a:cxnLst/>
            <a:rect l="l" t="t" r="r" b="b"/>
            <a:pathLst>
              <a:path w="4972050" h="828675">
                <a:moveTo>
                  <a:pt x="0" y="0"/>
                </a:moveTo>
                <a:lnTo>
                  <a:pt x="4971599" y="0"/>
                </a:lnTo>
                <a:lnTo>
                  <a:pt x="4971599" y="828299"/>
                </a:lnTo>
                <a:lnTo>
                  <a:pt x="0" y="828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2175" y="2620256"/>
            <a:ext cx="215836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Create numpy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arrays  that will fill in the  placeholders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above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33300" y="3399897"/>
            <a:ext cx="823594" cy="47625"/>
          </a:xfrm>
          <a:custGeom>
            <a:avLst/>
            <a:gdLst/>
            <a:ahLst/>
            <a:cxnLst/>
            <a:rect l="l" t="t" r="r" b="b"/>
            <a:pathLst>
              <a:path w="823595" h="47625">
                <a:moveTo>
                  <a:pt x="0" y="47427"/>
                </a:moveTo>
                <a:lnTo>
                  <a:pt x="823388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5354" y="3358959"/>
            <a:ext cx="107167" cy="81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4848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90877" y="196977"/>
            <a:ext cx="5453122" cy="424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/>
          <p:nvPr/>
        </p:nvSpPr>
        <p:spPr>
          <a:xfrm>
            <a:off x="3670799" y="3811675"/>
            <a:ext cx="5335270" cy="733425"/>
          </a:xfrm>
          <a:custGeom>
            <a:avLst/>
            <a:gdLst/>
            <a:ahLst/>
            <a:cxnLst/>
            <a:rect l="l" t="t" r="r" b="b"/>
            <a:pathLst>
              <a:path w="5335270" h="733425">
                <a:moveTo>
                  <a:pt x="0" y="0"/>
                </a:moveTo>
                <a:lnTo>
                  <a:pt x="5335199" y="0"/>
                </a:lnTo>
                <a:lnTo>
                  <a:pt x="5335199" y="733199"/>
                </a:lnTo>
                <a:lnTo>
                  <a:pt x="0" y="733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550" y="3084731"/>
            <a:ext cx="235966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Run the graph: feed in  the numpy arrays for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x,  y, </a:t>
            </a:r>
            <a:r>
              <a:rPr sz="1800" spc="-5" dirty="0">
                <a:latin typeface="Arial"/>
                <a:cs typeface="Arial"/>
              </a:rPr>
              <a:t>w1, and w2; get  numpy arrays for loss,  grad_w1, and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grad_w2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9000" y="3560274"/>
            <a:ext cx="1159510" cy="568325"/>
          </a:xfrm>
          <a:custGeom>
            <a:avLst/>
            <a:gdLst/>
            <a:ahLst/>
            <a:cxnLst/>
            <a:rect l="l" t="t" r="r" b="b"/>
            <a:pathLst>
              <a:path w="1159510" h="568325">
                <a:moveTo>
                  <a:pt x="0" y="0"/>
                </a:moveTo>
                <a:lnTo>
                  <a:pt x="1159150" y="56772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4785" y="4090216"/>
            <a:ext cx="110528" cy="85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4949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1101" y="1915391"/>
            <a:ext cx="35788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CPU </a:t>
            </a:r>
            <a:r>
              <a:rPr sz="4800" dirty="0"/>
              <a:t>vs</a:t>
            </a:r>
            <a:r>
              <a:rPr sz="4800" spc="-105" dirty="0"/>
              <a:t> </a:t>
            </a:r>
            <a:r>
              <a:rPr sz="4800" spc="-5" dirty="0"/>
              <a:t>GPU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57925" y="4717600"/>
            <a:ext cx="8875395" cy="28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  <a:tabLst>
                <a:tab pos="5253355" algn="l"/>
                <a:tab pos="7310755" algn="l"/>
              </a:tabLst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April 27,</a:t>
            </a:r>
            <a:r>
              <a:rPr sz="3000" spc="-142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3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77071" y="47134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3125" y="0"/>
            <a:ext cx="5237968" cy="461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/>
          <p:nvPr/>
        </p:nvSpPr>
        <p:spPr>
          <a:xfrm>
            <a:off x="3765749" y="3421624"/>
            <a:ext cx="4503420" cy="1178560"/>
          </a:xfrm>
          <a:custGeom>
            <a:avLst/>
            <a:gdLst/>
            <a:ahLst/>
            <a:cxnLst/>
            <a:rect l="l" t="t" r="r" b="b"/>
            <a:pathLst>
              <a:path w="4503420" h="1178560">
                <a:moveTo>
                  <a:pt x="0" y="0"/>
                </a:moveTo>
                <a:lnTo>
                  <a:pt x="4503299" y="0"/>
                </a:lnTo>
                <a:lnTo>
                  <a:pt x="4503299" y="1178399"/>
                </a:lnTo>
                <a:lnTo>
                  <a:pt x="0" y="11783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574" y="3084731"/>
            <a:ext cx="251333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Train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network</a:t>
            </a:r>
            <a:r>
              <a:rPr sz="1800" spc="-5" dirty="0">
                <a:latin typeface="Arial"/>
                <a:cs typeface="Arial"/>
              </a:rPr>
              <a:t>: Run  the graph over and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over,  use gradient to update  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72249" y="3782850"/>
            <a:ext cx="882650" cy="202565"/>
          </a:xfrm>
          <a:custGeom>
            <a:avLst/>
            <a:gdLst/>
            <a:ahLst/>
            <a:cxnLst/>
            <a:rect l="l" t="t" r="r" b="b"/>
            <a:pathLst>
              <a:path w="882650" h="202564">
                <a:moveTo>
                  <a:pt x="0" y="0"/>
                </a:moveTo>
                <a:lnTo>
                  <a:pt x="882195" y="20243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7882" y="3945092"/>
            <a:ext cx="110348" cy="803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9662" y="1419074"/>
            <a:ext cx="2263468" cy="1601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5050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3125" y="0"/>
            <a:ext cx="5237968" cy="461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/>
          <p:nvPr/>
        </p:nvSpPr>
        <p:spPr>
          <a:xfrm>
            <a:off x="3765749" y="3421624"/>
            <a:ext cx="4503420" cy="1178560"/>
          </a:xfrm>
          <a:custGeom>
            <a:avLst/>
            <a:gdLst/>
            <a:ahLst/>
            <a:cxnLst/>
            <a:rect l="l" t="t" r="r" b="b"/>
            <a:pathLst>
              <a:path w="4503420" h="1178560">
                <a:moveTo>
                  <a:pt x="0" y="0"/>
                </a:moveTo>
                <a:lnTo>
                  <a:pt x="4503299" y="0"/>
                </a:lnTo>
                <a:lnTo>
                  <a:pt x="4503299" y="1178399"/>
                </a:lnTo>
                <a:lnTo>
                  <a:pt x="0" y="11783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574" y="3084731"/>
            <a:ext cx="2513330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latin typeface="Arial"/>
                <a:cs typeface="Arial"/>
              </a:rPr>
              <a:t>Train </a:t>
            </a:r>
            <a:r>
              <a:rPr sz="1800" b="1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network</a:t>
            </a:r>
            <a:r>
              <a:rPr sz="1800" spc="-5" dirty="0">
                <a:latin typeface="Arial"/>
                <a:cs typeface="Arial"/>
              </a:rPr>
              <a:t>: Run  the graph over and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over,  use gradient to update  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72249" y="3782850"/>
            <a:ext cx="882650" cy="202565"/>
          </a:xfrm>
          <a:custGeom>
            <a:avLst/>
            <a:gdLst/>
            <a:ahLst/>
            <a:cxnLst/>
            <a:rect l="l" t="t" r="r" b="b"/>
            <a:pathLst>
              <a:path w="882650" h="202564">
                <a:moveTo>
                  <a:pt x="0" y="0"/>
                </a:moveTo>
                <a:lnTo>
                  <a:pt x="882195" y="20243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7882" y="3945092"/>
            <a:ext cx="110348" cy="803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3574" y="1560731"/>
            <a:ext cx="239966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Problem: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copying 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weights between CPU</a:t>
            </a:r>
            <a:r>
              <a:rPr sz="18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/ 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GPU each</a:t>
            </a:r>
            <a:r>
              <a:rPr sz="1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step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5151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2567" y="0"/>
            <a:ext cx="5657017" cy="4600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/>
          <p:nvPr/>
        </p:nvSpPr>
        <p:spPr>
          <a:xfrm>
            <a:off x="3392575" y="599775"/>
            <a:ext cx="4375150" cy="492125"/>
          </a:xfrm>
          <a:custGeom>
            <a:avLst/>
            <a:gdLst/>
            <a:ahLst/>
            <a:cxnLst/>
            <a:rect l="l" t="t" r="r" b="b"/>
            <a:pathLst>
              <a:path w="4375150" h="492125">
                <a:moveTo>
                  <a:pt x="0" y="0"/>
                </a:moveTo>
                <a:lnTo>
                  <a:pt x="4374899" y="0"/>
                </a:lnTo>
                <a:lnTo>
                  <a:pt x="4374899" y="491699"/>
                </a:lnTo>
                <a:lnTo>
                  <a:pt x="0" y="4916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050" y="1460381"/>
            <a:ext cx="250063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Change w1 and w2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from  </a:t>
            </a:r>
            <a:r>
              <a:rPr sz="1800" b="1" spc="-5" dirty="0">
                <a:latin typeface="Arial"/>
                <a:cs typeface="Arial"/>
              </a:rPr>
              <a:t>placeholder </a:t>
            </a:r>
            <a:r>
              <a:rPr sz="1800" dirty="0">
                <a:latin typeface="Arial"/>
                <a:cs typeface="Arial"/>
              </a:rPr>
              <a:t>(fed </a:t>
            </a:r>
            <a:r>
              <a:rPr sz="1800" spc="-5" dirty="0">
                <a:latin typeface="Arial"/>
                <a:cs typeface="Arial"/>
              </a:rPr>
              <a:t>on  each </a:t>
            </a:r>
            <a:r>
              <a:rPr sz="1800" dirty="0">
                <a:latin typeface="Arial"/>
                <a:cs typeface="Arial"/>
              </a:rPr>
              <a:t>call)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b="1" spc="-5" dirty="0">
                <a:latin typeface="Arial"/>
                <a:cs typeface="Arial"/>
              </a:rPr>
              <a:t>Variable  </a:t>
            </a:r>
            <a:r>
              <a:rPr sz="1800" dirty="0">
                <a:latin typeface="Arial"/>
                <a:cs typeface="Arial"/>
              </a:rPr>
              <a:t>(persists </a:t>
            </a:r>
            <a:r>
              <a:rPr sz="1800" spc="-5" dirty="0">
                <a:latin typeface="Arial"/>
                <a:cs typeface="Arial"/>
              </a:rPr>
              <a:t>in the graph  between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calls)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92274" y="930111"/>
            <a:ext cx="523875" cy="574675"/>
          </a:xfrm>
          <a:custGeom>
            <a:avLst/>
            <a:gdLst/>
            <a:ahLst/>
            <a:cxnLst/>
            <a:rect l="l" t="t" r="r" b="b"/>
            <a:pathLst>
              <a:path w="523875" h="574675">
                <a:moveTo>
                  <a:pt x="0" y="574313"/>
                </a:moveTo>
                <a:lnTo>
                  <a:pt x="523315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82807" y="856685"/>
            <a:ext cx="100535" cy="104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5252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2567" y="0"/>
            <a:ext cx="5657017" cy="4600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/>
          <p:nvPr/>
        </p:nvSpPr>
        <p:spPr>
          <a:xfrm>
            <a:off x="3283975" y="2458074"/>
            <a:ext cx="5093335" cy="678815"/>
          </a:xfrm>
          <a:custGeom>
            <a:avLst/>
            <a:gdLst/>
            <a:ahLst/>
            <a:cxnLst/>
            <a:rect l="l" t="t" r="r" b="b"/>
            <a:pathLst>
              <a:path w="5093334" h="678814">
                <a:moveTo>
                  <a:pt x="0" y="0"/>
                </a:moveTo>
                <a:lnTo>
                  <a:pt x="5093099" y="0"/>
                </a:lnTo>
                <a:lnTo>
                  <a:pt x="5093099" y="678599"/>
                </a:lnTo>
                <a:lnTo>
                  <a:pt x="0" y="678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574" y="2660556"/>
            <a:ext cx="243776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Add </a:t>
            </a:r>
            <a:r>
              <a:rPr sz="1800" b="1" spc="-5" dirty="0">
                <a:latin typeface="Arial"/>
                <a:cs typeface="Arial"/>
              </a:rPr>
              <a:t>assign </a:t>
            </a:r>
            <a:r>
              <a:rPr sz="1800" spc="-5" dirty="0">
                <a:latin typeface="Arial"/>
                <a:cs typeface="Arial"/>
              </a:rPr>
              <a:t>operations  to update w1 and w2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  part of 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graph!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72249" y="2860532"/>
            <a:ext cx="416559" cy="276225"/>
          </a:xfrm>
          <a:custGeom>
            <a:avLst/>
            <a:gdLst/>
            <a:ahLst/>
            <a:cxnLst/>
            <a:rect l="l" t="t" r="r" b="b"/>
            <a:pathLst>
              <a:path w="416560" h="276225">
                <a:moveTo>
                  <a:pt x="0" y="276142"/>
                </a:moveTo>
                <a:lnTo>
                  <a:pt x="416533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1872" y="2803238"/>
            <a:ext cx="108490" cy="93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5353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2567" y="0"/>
            <a:ext cx="5657017" cy="4600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9225" y="3270156"/>
            <a:ext cx="2435225" cy="11283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4640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Run graph once to  initialize w1 and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w2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Run </a:t>
            </a:r>
            <a:r>
              <a:rPr sz="1800" dirty="0">
                <a:latin typeface="Arial"/>
                <a:cs typeface="Arial"/>
              </a:rPr>
              <a:t>many </a:t>
            </a:r>
            <a:r>
              <a:rPr sz="1800" spc="-5" dirty="0">
                <a:latin typeface="Arial"/>
                <a:cs typeface="Arial"/>
              </a:rPr>
              <a:t>times to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train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1274" y="3475675"/>
            <a:ext cx="909955" cy="123825"/>
          </a:xfrm>
          <a:custGeom>
            <a:avLst/>
            <a:gdLst/>
            <a:ahLst/>
            <a:cxnLst/>
            <a:rect l="l" t="t" r="r" b="b"/>
            <a:pathLst>
              <a:path w="909955" h="123825">
                <a:moveTo>
                  <a:pt x="0" y="0"/>
                </a:moveTo>
                <a:lnTo>
                  <a:pt x="909435" y="12324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56959" y="3558219"/>
            <a:ext cx="108943" cy="81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83975" y="3533575"/>
            <a:ext cx="4994910" cy="161925"/>
          </a:xfrm>
          <a:custGeom>
            <a:avLst/>
            <a:gdLst/>
            <a:ahLst/>
            <a:cxnLst/>
            <a:rect l="l" t="t" r="r" b="b"/>
            <a:pathLst>
              <a:path w="4994909" h="161925">
                <a:moveTo>
                  <a:pt x="0" y="0"/>
                </a:moveTo>
                <a:lnTo>
                  <a:pt x="4994699" y="0"/>
                </a:lnTo>
                <a:lnTo>
                  <a:pt x="4994699" y="161399"/>
                </a:lnTo>
                <a:lnTo>
                  <a:pt x="0" y="1613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3975" y="4109875"/>
            <a:ext cx="5657215" cy="503555"/>
          </a:xfrm>
          <a:custGeom>
            <a:avLst/>
            <a:gdLst/>
            <a:ahLst/>
            <a:cxnLst/>
            <a:rect l="l" t="t" r="r" b="b"/>
            <a:pathLst>
              <a:path w="5657215" h="503554">
                <a:moveTo>
                  <a:pt x="0" y="0"/>
                </a:moveTo>
                <a:lnTo>
                  <a:pt x="5657099" y="0"/>
                </a:lnTo>
                <a:lnTo>
                  <a:pt x="5657099" y="503099"/>
                </a:lnTo>
                <a:lnTo>
                  <a:pt x="0" y="5030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35075" y="4232125"/>
            <a:ext cx="537210" cy="107314"/>
          </a:xfrm>
          <a:custGeom>
            <a:avLst/>
            <a:gdLst/>
            <a:ahLst/>
            <a:cxnLst/>
            <a:rect l="l" t="t" r="r" b="b"/>
            <a:pathLst>
              <a:path w="537210" h="107314">
                <a:moveTo>
                  <a:pt x="0" y="0"/>
                </a:moveTo>
                <a:lnTo>
                  <a:pt x="536803" y="106963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6204" y="4298704"/>
            <a:ext cx="109982" cy="80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5454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4125" y="3436331"/>
            <a:ext cx="24892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Problem: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loss not going  down! Assign 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calls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not  actually being</a:t>
            </a:r>
            <a:r>
              <a:rPr sz="18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executed!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1249" y="1311901"/>
            <a:ext cx="2861400" cy="1976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92567" y="0"/>
            <a:ext cx="5657017" cy="4600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5555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8075" y="0"/>
            <a:ext cx="4984924" cy="4582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Neural</a:t>
            </a:r>
            <a:r>
              <a:rPr spc="-35" dirty="0"/>
              <a:t> </a:t>
            </a:r>
            <a:r>
              <a:rPr spc="-5" dirty="0"/>
              <a:t>Net</a:t>
            </a:r>
          </a:p>
        </p:txBody>
      </p:sp>
      <p:sp>
        <p:nvSpPr>
          <p:cNvPr id="4" name="object 4"/>
          <p:cNvSpPr/>
          <p:nvPr/>
        </p:nvSpPr>
        <p:spPr>
          <a:xfrm>
            <a:off x="3293824" y="2712574"/>
            <a:ext cx="3255010" cy="217804"/>
          </a:xfrm>
          <a:custGeom>
            <a:avLst/>
            <a:gdLst/>
            <a:ahLst/>
            <a:cxnLst/>
            <a:rect l="l" t="t" r="r" b="b"/>
            <a:pathLst>
              <a:path w="3255009" h="217805">
                <a:moveTo>
                  <a:pt x="0" y="0"/>
                </a:moveTo>
                <a:lnTo>
                  <a:pt x="3254399" y="0"/>
                </a:lnTo>
                <a:lnTo>
                  <a:pt x="3254399" y="217499"/>
                </a:lnTo>
                <a:lnTo>
                  <a:pt x="0" y="217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7899" y="3181656"/>
            <a:ext cx="253936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Add dummy graph node  that depends on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updates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31051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Tell graph to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  </a:t>
            </a:r>
            <a:r>
              <a:rPr sz="1800" spc="-5" dirty="0">
                <a:latin typeface="Arial"/>
                <a:cs typeface="Arial"/>
              </a:rPr>
              <a:t>dummy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21925" y="2877466"/>
            <a:ext cx="372745" cy="210185"/>
          </a:xfrm>
          <a:custGeom>
            <a:avLst/>
            <a:gdLst/>
            <a:ahLst/>
            <a:cxnLst/>
            <a:rect l="l" t="t" r="r" b="b"/>
            <a:pathLst>
              <a:path w="372744" h="210185">
                <a:moveTo>
                  <a:pt x="0" y="209957"/>
                </a:moveTo>
                <a:lnTo>
                  <a:pt x="372337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69282" y="2825479"/>
            <a:ext cx="109808" cy="889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6549" y="4345849"/>
            <a:ext cx="624205" cy="59690"/>
          </a:xfrm>
          <a:custGeom>
            <a:avLst/>
            <a:gdLst/>
            <a:ahLst/>
            <a:cxnLst/>
            <a:rect l="l" t="t" r="r" b="b"/>
            <a:pathLst>
              <a:path w="624205" h="59689">
                <a:moveTo>
                  <a:pt x="0" y="0"/>
                </a:moveTo>
                <a:lnTo>
                  <a:pt x="623614" y="59367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7657" y="4364368"/>
            <a:ext cx="108093" cy="816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54749" y="4153024"/>
            <a:ext cx="772160" cy="217804"/>
          </a:xfrm>
          <a:custGeom>
            <a:avLst/>
            <a:gdLst/>
            <a:ahLst/>
            <a:cxnLst/>
            <a:rect l="l" t="t" r="r" b="b"/>
            <a:pathLst>
              <a:path w="772159" h="217804">
                <a:moveTo>
                  <a:pt x="0" y="0"/>
                </a:moveTo>
                <a:lnTo>
                  <a:pt x="771899" y="0"/>
                </a:lnTo>
                <a:lnTo>
                  <a:pt x="771899" y="217499"/>
                </a:lnTo>
                <a:lnTo>
                  <a:pt x="0" y="217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700" y="1287525"/>
            <a:ext cx="2539149" cy="1796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5656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7650" y="0"/>
            <a:ext cx="5900645" cy="46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Optimizer</a:t>
            </a:r>
          </a:p>
        </p:txBody>
      </p:sp>
      <p:sp>
        <p:nvSpPr>
          <p:cNvPr id="4" name="object 4"/>
          <p:cNvSpPr/>
          <p:nvPr/>
        </p:nvSpPr>
        <p:spPr>
          <a:xfrm>
            <a:off x="3157649" y="2240525"/>
            <a:ext cx="5296535" cy="473709"/>
          </a:xfrm>
          <a:custGeom>
            <a:avLst/>
            <a:gdLst/>
            <a:ahLst/>
            <a:cxnLst/>
            <a:rect l="l" t="t" r="r" b="b"/>
            <a:pathLst>
              <a:path w="5296534" h="473710">
                <a:moveTo>
                  <a:pt x="0" y="0"/>
                </a:moveTo>
                <a:lnTo>
                  <a:pt x="5296199" y="0"/>
                </a:lnTo>
                <a:lnTo>
                  <a:pt x="5296199" y="473099"/>
                </a:lnTo>
                <a:lnTo>
                  <a:pt x="0" y="4730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749" y="2149281"/>
            <a:ext cx="2652395" cy="16808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29539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Can use an </a:t>
            </a:r>
            <a:r>
              <a:rPr sz="1800" b="1" spc="-5" dirty="0">
                <a:latin typeface="Arial"/>
                <a:cs typeface="Arial"/>
              </a:rPr>
              <a:t>optimizer </a:t>
            </a:r>
            <a:r>
              <a:rPr sz="1800" spc="-5" dirty="0">
                <a:latin typeface="Arial"/>
                <a:cs typeface="Arial"/>
              </a:rPr>
              <a:t>to  </a:t>
            </a:r>
            <a:r>
              <a:rPr sz="1800" dirty="0">
                <a:latin typeface="Arial"/>
                <a:cs typeface="Arial"/>
              </a:rPr>
              <a:t>compute </a:t>
            </a:r>
            <a:r>
              <a:rPr sz="1800" spc="-5" dirty="0">
                <a:latin typeface="Arial"/>
                <a:cs typeface="Arial"/>
              </a:rPr>
              <a:t>gradients and  update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Remember to execute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the  output of 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optimizer!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54849" y="2505356"/>
            <a:ext cx="392430" cy="100330"/>
          </a:xfrm>
          <a:custGeom>
            <a:avLst/>
            <a:gdLst/>
            <a:ahLst/>
            <a:cxnLst/>
            <a:rect l="l" t="t" r="r" b="b"/>
            <a:pathLst>
              <a:path w="392430" h="100330">
                <a:moveTo>
                  <a:pt x="0" y="100118"/>
                </a:moveTo>
                <a:lnTo>
                  <a:pt x="392054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9593" y="2465344"/>
            <a:ext cx="110598" cy="80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9374" y="3696899"/>
            <a:ext cx="685165" cy="273050"/>
          </a:xfrm>
          <a:custGeom>
            <a:avLst/>
            <a:gdLst/>
            <a:ahLst/>
            <a:cxnLst/>
            <a:rect l="l" t="t" r="r" b="b"/>
            <a:pathLst>
              <a:path w="685164" h="273050">
                <a:moveTo>
                  <a:pt x="0" y="0"/>
                </a:moveTo>
                <a:lnTo>
                  <a:pt x="684600" y="272437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82815" y="3930577"/>
            <a:ext cx="111008" cy="80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90725" y="4123499"/>
            <a:ext cx="865505" cy="217804"/>
          </a:xfrm>
          <a:custGeom>
            <a:avLst/>
            <a:gdLst/>
            <a:ahLst/>
            <a:cxnLst/>
            <a:rect l="l" t="t" r="r" b="b"/>
            <a:pathLst>
              <a:path w="865504" h="217804">
                <a:moveTo>
                  <a:pt x="0" y="0"/>
                </a:moveTo>
                <a:lnTo>
                  <a:pt x="865199" y="0"/>
                </a:lnTo>
                <a:lnTo>
                  <a:pt x="865199" y="217499"/>
                </a:lnTo>
                <a:lnTo>
                  <a:pt x="0" y="217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5757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7650" y="0"/>
            <a:ext cx="5789781" cy="46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>
                <a:latin typeface="Arial"/>
                <a:cs typeface="Arial"/>
              </a:rPr>
              <a:t>TensorFlow:  </a:t>
            </a:r>
            <a:r>
              <a:rPr sz="3600" spc="-5" dirty="0">
                <a:latin typeface="Arial"/>
                <a:cs typeface="Arial"/>
              </a:rPr>
              <a:t>Loss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33849" y="1832787"/>
            <a:ext cx="5296535" cy="314960"/>
          </a:xfrm>
          <a:custGeom>
            <a:avLst/>
            <a:gdLst/>
            <a:ahLst/>
            <a:cxnLst/>
            <a:rect l="l" t="t" r="r" b="b"/>
            <a:pathLst>
              <a:path w="5296534" h="314960">
                <a:moveTo>
                  <a:pt x="0" y="0"/>
                </a:moveTo>
                <a:lnTo>
                  <a:pt x="5296199" y="0"/>
                </a:lnTo>
                <a:lnTo>
                  <a:pt x="5296199" y="314699"/>
                </a:lnTo>
                <a:lnTo>
                  <a:pt x="0" y="3146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8750" y="1844481"/>
            <a:ext cx="17405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Use predefined  </a:t>
            </a:r>
            <a:r>
              <a:rPr sz="1800" dirty="0">
                <a:latin typeface="Arial"/>
                <a:cs typeface="Arial"/>
              </a:rPr>
              <a:t>common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lossees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31049" y="2018419"/>
            <a:ext cx="392430" cy="100330"/>
          </a:xfrm>
          <a:custGeom>
            <a:avLst/>
            <a:gdLst/>
            <a:ahLst/>
            <a:cxnLst/>
            <a:rect l="l" t="t" r="r" b="b"/>
            <a:pathLst>
              <a:path w="392430" h="100330">
                <a:moveTo>
                  <a:pt x="0" y="100118"/>
                </a:moveTo>
                <a:lnTo>
                  <a:pt x="392054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5793" y="1978407"/>
            <a:ext cx="110598" cy="80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5858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7650" y="0"/>
            <a:ext cx="5698788" cy="46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53238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TensorFlow:  </a:t>
            </a:r>
            <a:r>
              <a:rPr spc="-5" dirty="0"/>
              <a:t>Layers</a:t>
            </a:r>
          </a:p>
        </p:txBody>
      </p:sp>
      <p:sp>
        <p:nvSpPr>
          <p:cNvPr id="4" name="object 4"/>
          <p:cNvSpPr/>
          <p:nvPr/>
        </p:nvSpPr>
        <p:spPr>
          <a:xfrm>
            <a:off x="3157649" y="823746"/>
            <a:ext cx="5296535" cy="219075"/>
          </a:xfrm>
          <a:custGeom>
            <a:avLst/>
            <a:gdLst/>
            <a:ahLst/>
            <a:cxnLst/>
            <a:rect l="l" t="t" r="r" b="b"/>
            <a:pathLst>
              <a:path w="5296534" h="219075">
                <a:moveTo>
                  <a:pt x="0" y="0"/>
                </a:moveTo>
                <a:lnTo>
                  <a:pt x="5296199" y="0"/>
                </a:lnTo>
                <a:lnTo>
                  <a:pt x="5296199" y="218999"/>
                </a:lnTo>
                <a:lnTo>
                  <a:pt x="0" y="218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54425" y="1737505"/>
            <a:ext cx="11404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Use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Xavier  initializer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4450" y="997061"/>
            <a:ext cx="968375" cy="652145"/>
          </a:xfrm>
          <a:custGeom>
            <a:avLst/>
            <a:gdLst/>
            <a:ahLst/>
            <a:cxnLst/>
            <a:rect l="l" t="t" r="r" b="b"/>
            <a:pathLst>
              <a:path w="968375" h="652144">
                <a:moveTo>
                  <a:pt x="0" y="651684"/>
                </a:moveTo>
                <a:lnTo>
                  <a:pt x="968373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5730" y="939269"/>
            <a:ext cx="108339" cy="93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57649" y="1069485"/>
            <a:ext cx="5296535" cy="874394"/>
          </a:xfrm>
          <a:custGeom>
            <a:avLst/>
            <a:gdLst/>
            <a:ahLst/>
            <a:cxnLst/>
            <a:rect l="l" t="t" r="r" b="b"/>
            <a:pathLst>
              <a:path w="5296534" h="874394">
                <a:moveTo>
                  <a:pt x="0" y="0"/>
                </a:moveTo>
                <a:lnTo>
                  <a:pt x="5296199" y="0"/>
                </a:lnTo>
                <a:lnTo>
                  <a:pt x="5296199" y="874199"/>
                </a:lnTo>
                <a:lnTo>
                  <a:pt x="0" y="874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1224" y="3262406"/>
            <a:ext cx="221932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tf.layers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automatically  </a:t>
            </a:r>
            <a:r>
              <a:rPr sz="1800" dirty="0">
                <a:latin typeface="Arial"/>
                <a:cs typeface="Arial"/>
              </a:rPr>
              <a:t>sets </a:t>
            </a:r>
            <a:r>
              <a:rPr sz="1800" spc="-5" dirty="0">
                <a:latin typeface="Arial"/>
                <a:cs typeface="Arial"/>
              </a:rPr>
              <a:t>up weight and  </a:t>
            </a:r>
            <a:r>
              <a:rPr sz="1800" dirty="0">
                <a:latin typeface="Arial"/>
                <a:cs typeface="Arial"/>
              </a:rPr>
              <a:t>(and </a:t>
            </a:r>
            <a:r>
              <a:rPr sz="1800" spc="-5" dirty="0">
                <a:latin typeface="Arial"/>
                <a:cs typeface="Arial"/>
              </a:rPr>
              <a:t>bias) for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us!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3275" y="2107002"/>
            <a:ext cx="508000" cy="1083945"/>
          </a:xfrm>
          <a:custGeom>
            <a:avLst/>
            <a:gdLst/>
            <a:ahLst/>
            <a:cxnLst/>
            <a:rect l="l" t="t" r="r" b="b"/>
            <a:pathLst>
              <a:path w="508000" h="1083945">
                <a:moveTo>
                  <a:pt x="0" y="1083597"/>
                </a:moveTo>
                <a:lnTo>
                  <a:pt x="507705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82962" y="2019193"/>
            <a:ext cx="84221" cy="110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5959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945" y="274625"/>
            <a:ext cx="4878528" cy="4027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2227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My</a:t>
            </a:r>
            <a:r>
              <a:rPr sz="3000" spc="-95" dirty="0"/>
              <a:t> </a:t>
            </a:r>
            <a:r>
              <a:rPr sz="3000" dirty="0"/>
              <a:t>computer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399125" y="4704900"/>
            <a:ext cx="134429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17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77071" y="47134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5252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Keras:</a:t>
            </a:r>
            <a:r>
              <a:rPr spc="-100" dirty="0"/>
              <a:t> </a:t>
            </a:r>
            <a:r>
              <a:rPr spc="-5" dirty="0"/>
              <a:t>High-Level  Wrapper</a:t>
            </a:r>
          </a:p>
        </p:txBody>
      </p:sp>
      <p:sp>
        <p:nvSpPr>
          <p:cNvPr id="3" name="object 3"/>
          <p:cNvSpPr/>
          <p:nvPr/>
        </p:nvSpPr>
        <p:spPr>
          <a:xfrm>
            <a:off x="3962675" y="188600"/>
            <a:ext cx="5181324" cy="424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4425" y="1485815"/>
            <a:ext cx="328104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Keras is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layer on top of  TensorFlow, </a:t>
            </a:r>
            <a:r>
              <a:rPr sz="2000" dirty="0">
                <a:latin typeface="Arial"/>
                <a:cs typeface="Arial"/>
              </a:rPr>
              <a:t>makes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common  </a:t>
            </a:r>
            <a:r>
              <a:rPr sz="2000" spc="-5" dirty="0">
                <a:latin typeface="Arial"/>
                <a:cs typeface="Arial"/>
              </a:rPr>
              <a:t>things easy 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70866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(Also supports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Theano  backend)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6060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5252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Keras:</a:t>
            </a:r>
            <a:r>
              <a:rPr spc="-100" dirty="0"/>
              <a:t> </a:t>
            </a:r>
            <a:r>
              <a:rPr spc="-5" dirty="0"/>
              <a:t>High-Level  Wrapper</a:t>
            </a:r>
          </a:p>
        </p:txBody>
      </p:sp>
      <p:sp>
        <p:nvSpPr>
          <p:cNvPr id="3" name="object 3"/>
          <p:cNvSpPr/>
          <p:nvPr/>
        </p:nvSpPr>
        <p:spPr>
          <a:xfrm>
            <a:off x="3962675" y="188600"/>
            <a:ext cx="5181324" cy="424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5250" y="1506175"/>
            <a:ext cx="4864735" cy="999490"/>
          </a:xfrm>
          <a:custGeom>
            <a:avLst/>
            <a:gdLst/>
            <a:ahLst/>
            <a:cxnLst/>
            <a:rect l="l" t="t" r="r" b="b"/>
            <a:pathLst>
              <a:path w="4864734" h="999489">
                <a:moveTo>
                  <a:pt x="0" y="0"/>
                </a:moveTo>
                <a:lnTo>
                  <a:pt x="4864499" y="0"/>
                </a:lnTo>
                <a:lnTo>
                  <a:pt x="4864499" y="998999"/>
                </a:lnTo>
                <a:lnTo>
                  <a:pt x="0" y="998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9600" y="1614456"/>
            <a:ext cx="23495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Define </a:t>
            </a:r>
            <a:r>
              <a:rPr sz="1800" dirty="0">
                <a:latin typeface="Arial"/>
                <a:cs typeface="Arial"/>
              </a:rPr>
              <a:t>model </a:t>
            </a:r>
            <a:r>
              <a:rPr sz="1800" spc="-5" dirty="0">
                <a:latin typeface="Arial"/>
                <a:cs typeface="Arial"/>
              </a:rPr>
              <a:t>object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as  </a:t>
            </a:r>
            <a:r>
              <a:rPr sz="1800" dirty="0">
                <a:latin typeface="Arial"/>
                <a:cs typeface="Arial"/>
              </a:rPr>
              <a:t>a sequence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8675" y="1932049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>
                <a:moveTo>
                  <a:pt x="0" y="0"/>
                </a:moveTo>
                <a:lnTo>
                  <a:pt x="8516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0850" y="189105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6161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5286"/>
            <a:ext cx="365252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z="3600" spc="-10" dirty="0">
                <a:latin typeface="Arial"/>
                <a:cs typeface="Arial"/>
              </a:rPr>
              <a:t>Keras: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High-Level  Wrapper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62675" y="188600"/>
            <a:ext cx="5181324" cy="424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5250" y="2577162"/>
            <a:ext cx="4864735" cy="309245"/>
          </a:xfrm>
          <a:custGeom>
            <a:avLst/>
            <a:gdLst/>
            <a:ahLst/>
            <a:cxnLst/>
            <a:rect l="l" t="t" r="r" b="b"/>
            <a:pathLst>
              <a:path w="4864734" h="309244">
                <a:moveTo>
                  <a:pt x="0" y="0"/>
                </a:moveTo>
                <a:lnTo>
                  <a:pt x="4864499" y="0"/>
                </a:lnTo>
                <a:lnTo>
                  <a:pt x="4864499" y="308999"/>
                </a:lnTo>
                <a:lnTo>
                  <a:pt x="0" y="308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9600" y="2532859"/>
            <a:ext cx="234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Define optimizer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object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8675" y="2702962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>
                <a:moveTo>
                  <a:pt x="0" y="0"/>
                </a:moveTo>
                <a:lnTo>
                  <a:pt x="8516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0850" y="2661971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6262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5252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Keras:</a:t>
            </a:r>
            <a:r>
              <a:rPr spc="-100" dirty="0"/>
              <a:t> </a:t>
            </a:r>
            <a:r>
              <a:rPr spc="-5" dirty="0"/>
              <a:t>High-Level  Wrapper</a:t>
            </a:r>
          </a:p>
        </p:txBody>
      </p:sp>
      <p:sp>
        <p:nvSpPr>
          <p:cNvPr id="3" name="object 3"/>
          <p:cNvSpPr/>
          <p:nvPr/>
        </p:nvSpPr>
        <p:spPr>
          <a:xfrm>
            <a:off x="3962675" y="188600"/>
            <a:ext cx="5181324" cy="424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5250" y="2805783"/>
            <a:ext cx="4864735" cy="518795"/>
          </a:xfrm>
          <a:custGeom>
            <a:avLst/>
            <a:gdLst/>
            <a:ahLst/>
            <a:cxnLst/>
            <a:rect l="l" t="t" r="r" b="b"/>
            <a:pathLst>
              <a:path w="4864734" h="518795">
                <a:moveTo>
                  <a:pt x="0" y="0"/>
                </a:moveTo>
                <a:lnTo>
                  <a:pt x="4864499" y="0"/>
                </a:lnTo>
                <a:lnTo>
                  <a:pt x="4864499" y="518400"/>
                </a:lnTo>
                <a:lnTo>
                  <a:pt x="0" y="51840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9600" y="2837659"/>
            <a:ext cx="2069464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Build the </a:t>
            </a:r>
            <a:r>
              <a:rPr sz="1800" dirty="0">
                <a:latin typeface="Arial"/>
                <a:cs typeface="Arial"/>
              </a:rPr>
              <a:t>model,  specify </a:t>
            </a:r>
            <a:r>
              <a:rPr sz="1800" spc="-5" dirty="0">
                <a:latin typeface="Arial"/>
                <a:cs typeface="Arial"/>
              </a:rPr>
              <a:t>loss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8675" y="3007762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>
                <a:moveTo>
                  <a:pt x="0" y="0"/>
                </a:moveTo>
                <a:lnTo>
                  <a:pt x="8516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0850" y="2966771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6363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5252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Keras:</a:t>
            </a:r>
            <a:r>
              <a:rPr spc="-100" dirty="0"/>
              <a:t> </a:t>
            </a:r>
            <a:r>
              <a:rPr spc="-5" dirty="0"/>
              <a:t>High-Level  Wrapper</a:t>
            </a:r>
          </a:p>
        </p:txBody>
      </p:sp>
      <p:sp>
        <p:nvSpPr>
          <p:cNvPr id="3" name="object 3"/>
          <p:cNvSpPr/>
          <p:nvPr/>
        </p:nvSpPr>
        <p:spPr>
          <a:xfrm>
            <a:off x="3962675" y="188600"/>
            <a:ext cx="5181324" cy="424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5250" y="3947970"/>
            <a:ext cx="4864735" cy="490855"/>
          </a:xfrm>
          <a:custGeom>
            <a:avLst/>
            <a:gdLst/>
            <a:ahLst/>
            <a:cxnLst/>
            <a:rect l="l" t="t" r="r" b="b"/>
            <a:pathLst>
              <a:path w="4864734" h="490854">
                <a:moveTo>
                  <a:pt x="0" y="0"/>
                </a:moveTo>
                <a:lnTo>
                  <a:pt x="4864499" y="0"/>
                </a:lnTo>
                <a:lnTo>
                  <a:pt x="4864499" y="490499"/>
                </a:lnTo>
                <a:lnTo>
                  <a:pt x="0" y="490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6425" y="3932330"/>
            <a:ext cx="17653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Train the </a:t>
            </a:r>
            <a:r>
              <a:rPr sz="1800" dirty="0">
                <a:latin typeface="Arial"/>
                <a:cs typeface="Arial"/>
              </a:rPr>
              <a:t>model  </a:t>
            </a: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a single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line!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78675" y="4150762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>
                <a:moveTo>
                  <a:pt x="0" y="0"/>
                </a:moveTo>
                <a:lnTo>
                  <a:pt x="8516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0850" y="4109771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6464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TensorFlow: Other</a:t>
            </a:r>
            <a:r>
              <a:rPr spc="-85" dirty="0"/>
              <a:t> </a:t>
            </a:r>
            <a:r>
              <a:rPr spc="-5" dirty="0"/>
              <a:t>High-Level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6565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697736"/>
            <a:ext cx="200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Wrappers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u="none" spc="-5" dirty="0">
                <a:solidFill>
                  <a:srgbClr val="000000"/>
                </a:solidFill>
              </a:rPr>
              <a:t>Keras</a:t>
            </a:r>
            <a:r>
              <a:rPr sz="2400" u="none" spc="10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2"/>
              </a:rPr>
              <a:t>https://keras.io/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  <a:p>
            <a:pPr marL="12700">
              <a:lnSpc>
                <a:spcPts val="2850"/>
              </a:lnSpc>
            </a:pPr>
            <a:r>
              <a:rPr sz="2400" u="none" spc="-5" dirty="0">
                <a:solidFill>
                  <a:srgbClr val="000000"/>
                </a:solidFill>
              </a:rPr>
              <a:t>TFLearn</a:t>
            </a:r>
            <a:r>
              <a:rPr sz="2400" u="none" spc="15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3"/>
              </a:rPr>
              <a:t>http://tflearn.org/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  <a:p>
            <a:pPr marL="12700">
              <a:lnSpc>
                <a:spcPts val="2850"/>
              </a:lnSpc>
            </a:pPr>
            <a:r>
              <a:rPr sz="2400" u="none" spc="-5" dirty="0">
                <a:solidFill>
                  <a:srgbClr val="000000"/>
                </a:solidFill>
              </a:rPr>
              <a:t>TensorLayer</a:t>
            </a:r>
            <a:r>
              <a:rPr sz="2400" u="none" spc="35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4"/>
              </a:rPr>
              <a:t>http://tensorlayer.readthedocs.io/en/latest/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  <a:p>
            <a:pPr marL="12700">
              <a:lnSpc>
                <a:spcPts val="2850"/>
              </a:lnSpc>
            </a:pPr>
            <a:r>
              <a:rPr sz="2400" u="none" spc="-5" dirty="0">
                <a:solidFill>
                  <a:srgbClr val="000000"/>
                </a:solidFill>
              </a:rPr>
              <a:t>tf.layers</a:t>
            </a:r>
            <a:r>
              <a:rPr sz="2400" u="none" spc="25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5"/>
              </a:rPr>
              <a:t>https://www.tensorflow.org/api_docs/python/tf/layers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  <a:p>
            <a:pPr marL="12700">
              <a:lnSpc>
                <a:spcPts val="2850"/>
              </a:lnSpc>
            </a:pPr>
            <a:r>
              <a:rPr sz="2400" u="none" spc="-5" dirty="0">
                <a:solidFill>
                  <a:srgbClr val="000000"/>
                </a:solidFill>
              </a:rPr>
              <a:t>TF-Slim</a:t>
            </a:r>
            <a:r>
              <a:rPr sz="2400" u="none" spc="-204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6"/>
              </a:rPr>
              <a:t>https://github.com/tensorflow/models/tree/master/inception/inception/slim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  <a:p>
            <a:pPr marL="12700">
              <a:lnSpc>
                <a:spcPts val="2850"/>
              </a:lnSpc>
            </a:pPr>
            <a:r>
              <a:rPr sz="2400" u="none" spc="-5" dirty="0">
                <a:solidFill>
                  <a:srgbClr val="000000"/>
                </a:solidFill>
              </a:rPr>
              <a:t>tf.contrib.learn</a:t>
            </a:r>
            <a:r>
              <a:rPr sz="2400" u="none" spc="45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7"/>
              </a:rPr>
              <a:t>https://www.tensorflow.org/get_started/tflearn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 u="none" spc="-5" dirty="0">
                <a:solidFill>
                  <a:srgbClr val="000000"/>
                </a:solidFill>
              </a:rPr>
              <a:t>Pretty Tensor</a:t>
            </a:r>
            <a:r>
              <a:rPr sz="2400" u="none" spc="-254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8"/>
              </a:rPr>
              <a:t>https://github.com/google/prettytensor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TensorFlow: Other</a:t>
            </a:r>
            <a:r>
              <a:rPr spc="-85" dirty="0"/>
              <a:t> </a:t>
            </a:r>
            <a:r>
              <a:rPr spc="-5" dirty="0"/>
              <a:t>High-Level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697736"/>
            <a:ext cx="200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Wrappers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500" y="1086908"/>
            <a:ext cx="267462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Keras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https://keras.io/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TFLearn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http://tflearn.org/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366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u="none" spc="-5" dirty="0">
                <a:solidFill>
                  <a:srgbClr val="000000"/>
                </a:solidFill>
              </a:rPr>
              <a:t>TensorLayer</a:t>
            </a:r>
            <a:r>
              <a:rPr sz="2400" u="none" spc="35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4"/>
              </a:rPr>
              <a:t>http://tensorlayer.readthedocs.io/en/latest/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  <a:p>
            <a:pPr marL="12700">
              <a:lnSpc>
                <a:spcPts val="2850"/>
              </a:lnSpc>
            </a:pPr>
            <a:r>
              <a:rPr sz="2400" u="none" spc="-5" dirty="0">
                <a:solidFill>
                  <a:srgbClr val="000000"/>
                </a:solidFill>
              </a:rPr>
              <a:t>tf.layers</a:t>
            </a:r>
            <a:r>
              <a:rPr sz="2400" u="none" spc="25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5"/>
              </a:rPr>
              <a:t>https://www.tensorflow.org/api_docs/python/tf/layers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  <a:p>
            <a:pPr marL="12700">
              <a:lnSpc>
                <a:spcPts val="2850"/>
              </a:lnSpc>
            </a:pPr>
            <a:r>
              <a:rPr sz="2400" u="none" spc="-5" dirty="0">
                <a:solidFill>
                  <a:srgbClr val="000000"/>
                </a:solidFill>
              </a:rPr>
              <a:t>TF-Slim</a:t>
            </a:r>
            <a:r>
              <a:rPr sz="2400" u="none" spc="-204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6"/>
              </a:rPr>
              <a:t>https://github.com/tensorflow/models/tree/master/inception/inception/slim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  <a:p>
            <a:pPr marL="12700">
              <a:lnSpc>
                <a:spcPts val="2850"/>
              </a:lnSpc>
            </a:pPr>
            <a:r>
              <a:rPr sz="2400" u="none" spc="-5" dirty="0">
                <a:solidFill>
                  <a:srgbClr val="000000"/>
                </a:solidFill>
              </a:rPr>
              <a:t>tf.contrib.learn</a:t>
            </a:r>
            <a:r>
              <a:rPr sz="2400" u="none" spc="45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7"/>
              </a:rPr>
              <a:t>https://www.tensorflow.org/get_started/tflearn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 u="none" spc="-5" dirty="0">
                <a:solidFill>
                  <a:srgbClr val="000000"/>
                </a:solidFill>
              </a:rPr>
              <a:t>Pretty Tensor</a:t>
            </a:r>
            <a:r>
              <a:rPr sz="2400" u="none" spc="-254" dirty="0">
                <a:solidFill>
                  <a:srgbClr val="000000"/>
                </a:solidFill>
              </a:rPr>
              <a:t> </a:t>
            </a:r>
            <a:r>
              <a:rPr u="none" spc="-5" dirty="0">
                <a:solidFill>
                  <a:srgbClr val="000000"/>
                </a:solidFill>
              </a:rPr>
              <a:t>(</a:t>
            </a:r>
            <a:r>
              <a:rPr spc="-5" dirty="0">
                <a:hlinkClick r:id="rId8"/>
              </a:rPr>
              <a:t>https://github.com/google/prettytensor</a:t>
            </a:r>
            <a:r>
              <a:rPr u="none" spc="-5" dirty="0">
                <a:solidFill>
                  <a:srgbClr val="000000"/>
                </a:solidFill>
              </a:rPr>
              <a:t>)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365475" y="2209350"/>
            <a:ext cx="7200900" cy="1087755"/>
          </a:xfrm>
          <a:custGeom>
            <a:avLst/>
            <a:gdLst/>
            <a:ahLst/>
            <a:cxnLst/>
            <a:rect l="l" t="t" r="r" b="b"/>
            <a:pathLst>
              <a:path w="7200900" h="1087754">
                <a:moveTo>
                  <a:pt x="0" y="0"/>
                </a:moveTo>
                <a:lnTo>
                  <a:pt x="7200899" y="0"/>
                </a:lnTo>
                <a:lnTo>
                  <a:pt x="7200899" y="1087199"/>
                </a:lnTo>
                <a:lnTo>
                  <a:pt x="0" y="1087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05900" y="925424"/>
            <a:ext cx="28301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Ships with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TensorFlow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97049" y="1380500"/>
            <a:ext cx="0" cy="631190"/>
          </a:xfrm>
          <a:custGeom>
            <a:avLst/>
            <a:gdLst/>
            <a:ahLst/>
            <a:cxnLst/>
            <a:rect l="l" t="t" r="r" b="b"/>
            <a:pathLst>
              <a:path h="631189">
                <a:moveTo>
                  <a:pt x="0" y="0"/>
                </a:moveTo>
                <a:lnTo>
                  <a:pt x="0" y="630749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35564" y="1996962"/>
            <a:ext cx="122971" cy="1582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6666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TensorFlow: Other</a:t>
            </a:r>
            <a:r>
              <a:rPr spc="-85" dirty="0"/>
              <a:t> </a:t>
            </a:r>
            <a:r>
              <a:rPr spc="-5" dirty="0"/>
              <a:t>High-Level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697736"/>
            <a:ext cx="200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Wrappers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500" y="1086908"/>
            <a:ext cx="267462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Keras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https://keras.io/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TFLearn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http://tflearn.org/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500" y="1810808"/>
            <a:ext cx="5248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TensorLayer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http://tensorlayer.readthedocs.io/en/latest/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525" y="2172758"/>
            <a:ext cx="7162800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tf.layers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5"/>
              </a:rPr>
              <a:t>https://www.tensorflow.org/api_docs/python/tf/layers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6667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TF-Slim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6"/>
              </a:rPr>
              <a:t>https://github.com/tensorflow/models/tree/master/inception/inception/slim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66675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tf.contrib.learn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7"/>
              </a:rPr>
              <a:t>https://www.tensorflow.org/get_started/tflearn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66675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Pretty Tensor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8"/>
              </a:rPr>
              <a:t>https://github.com/google/prettytensor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5475" y="3332300"/>
            <a:ext cx="7200900" cy="348615"/>
          </a:xfrm>
          <a:custGeom>
            <a:avLst/>
            <a:gdLst/>
            <a:ahLst/>
            <a:cxnLst/>
            <a:rect l="l" t="t" r="r" b="b"/>
            <a:pathLst>
              <a:path w="7200900" h="348614">
                <a:moveTo>
                  <a:pt x="0" y="0"/>
                </a:moveTo>
                <a:lnTo>
                  <a:pt x="7200899" y="0"/>
                </a:lnTo>
                <a:lnTo>
                  <a:pt x="7200899" y="348299"/>
                </a:lnTo>
                <a:lnTo>
                  <a:pt x="0" y="348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05900" y="925424"/>
            <a:ext cx="28301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Ships with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TensorFlow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97049" y="1380500"/>
            <a:ext cx="0" cy="631190"/>
          </a:xfrm>
          <a:custGeom>
            <a:avLst/>
            <a:gdLst/>
            <a:ahLst/>
            <a:cxnLst/>
            <a:rect l="l" t="t" r="r" b="b"/>
            <a:pathLst>
              <a:path h="631189">
                <a:moveTo>
                  <a:pt x="0" y="0"/>
                </a:moveTo>
                <a:lnTo>
                  <a:pt x="0" y="630749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35564" y="1996962"/>
            <a:ext cx="122971" cy="1582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20000" y="1677349"/>
            <a:ext cx="16529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From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Google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18944" y="2114699"/>
            <a:ext cx="363855" cy="1313815"/>
          </a:xfrm>
          <a:custGeom>
            <a:avLst/>
            <a:gdLst/>
            <a:ahLst/>
            <a:cxnLst/>
            <a:rect l="l" t="t" r="r" b="b"/>
            <a:pathLst>
              <a:path w="363854" h="1313814">
                <a:moveTo>
                  <a:pt x="363280" y="0"/>
                </a:moveTo>
                <a:lnTo>
                  <a:pt x="362749" y="54922"/>
                </a:lnTo>
                <a:lnTo>
                  <a:pt x="361174" y="109769"/>
                </a:lnTo>
                <a:lnTo>
                  <a:pt x="358583" y="164464"/>
                </a:lnTo>
                <a:lnTo>
                  <a:pt x="355005" y="218930"/>
                </a:lnTo>
                <a:lnTo>
                  <a:pt x="350467" y="273092"/>
                </a:lnTo>
                <a:lnTo>
                  <a:pt x="344999" y="326873"/>
                </a:lnTo>
                <a:lnTo>
                  <a:pt x="338628" y="380198"/>
                </a:lnTo>
                <a:lnTo>
                  <a:pt x="331383" y="432991"/>
                </a:lnTo>
                <a:lnTo>
                  <a:pt x="323291" y="485175"/>
                </a:lnTo>
                <a:lnTo>
                  <a:pt x="314381" y="536673"/>
                </a:lnTo>
                <a:lnTo>
                  <a:pt x="304681" y="587411"/>
                </a:lnTo>
                <a:lnTo>
                  <a:pt x="294219" y="637312"/>
                </a:lnTo>
                <a:lnTo>
                  <a:pt x="283024" y="686300"/>
                </a:lnTo>
                <a:lnTo>
                  <a:pt x="271124" y="734299"/>
                </a:lnTo>
                <a:lnTo>
                  <a:pt x="258546" y="781233"/>
                </a:lnTo>
                <a:lnTo>
                  <a:pt x="245320" y="827025"/>
                </a:lnTo>
                <a:lnTo>
                  <a:pt x="231473" y="871600"/>
                </a:lnTo>
                <a:lnTo>
                  <a:pt x="217034" y="914881"/>
                </a:lnTo>
                <a:lnTo>
                  <a:pt x="202030" y="956793"/>
                </a:lnTo>
                <a:lnTo>
                  <a:pt x="180816" y="1011347"/>
                </a:lnTo>
                <a:lnTo>
                  <a:pt x="158685" y="1063047"/>
                </a:lnTo>
                <a:lnTo>
                  <a:pt x="135708" y="1111705"/>
                </a:lnTo>
                <a:lnTo>
                  <a:pt x="111956" y="1157129"/>
                </a:lnTo>
                <a:lnTo>
                  <a:pt x="87498" y="1199130"/>
                </a:lnTo>
                <a:lnTo>
                  <a:pt x="62405" y="1237517"/>
                </a:lnTo>
                <a:lnTo>
                  <a:pt x="36749" y="1272100"/>
                </a:lnTo>
                <a:lnTo>
                  <a:pt x="10053" y="1303327"/>
                </a:lnTo>
                <a:lnTo>
                  <a:pt x="2336" y="1311399"/>
                </a:lnTo>
                <a:lnTo>
                  <a:pt x="0" y="1313777"/>
                </a:lnTo>
              </a:path>
            </a:pathLst>
          </a:custGeom>
          <a:ln w="2857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89147" y="3372148"/>
            <a:ext cx="165534" cy="1295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6767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TensorFlow: Other</a:t>
            </a:r>
            <a:r>
              <a:rPr spc="-85" dirty="0"/>
              <a:t> </a:t>
            </a:r>
            <a:r>
              <a:rPr spc="-5" dirty="0"/>
              <a:t>High-Level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574" y="697736"/>
            <a:ext cx="2004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Wrappers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500" y="1086908"/>
            <a:ext cx="267462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Keras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https://keras.io/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TFLearn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http://tflearn.org/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500" y="1810808"/>
            <a:ext cx="5248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TensorLayer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4"/>
              </a:rPr>
              <a:t>http://tensorlayer.readthedocs.io/en/latest/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5900" y="925424"/>
            <a:ext cx="28301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Ships with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TensorFlow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97049" y="1380500"/>
            <a:ext cx="0" cy="631190"/>
          </a:xfrm>
          <a:custGeom>
            <a:avLst/>
            <a:gdLst/>
            <a:ahLst/>
            <a:cxnLst/>
            <a:rect l="l" t="t" r="r" b="b"/>
            <a:pathLst>
              <a:path h="631189">
                <a:moveTo>
                  <a:pt x="0" y="0"/>
                </a:moveTo>
                <a:lnTo>
                  <a:pt x="0" y="630749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5564" y="1996962"/>
            <a:ext cx="122971" cy="1582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20000" y="1677349"/>
            <a:ext cx="16529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From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Google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18944" y="2114699"/>
            <a:ext cx="363855" cy="1313815"/>
          </a:xfrm>
          <a:custGeom>
            <a:avLst/>
            <a:gdLst/>
            <a:ahLst/>
            <a:cxnLst/>
            <a:rect l="l" t="t" r="r" b="b"/>
            <a:pathLst>
              <a:path w="363854" h="1313814">
                <a:moveTo>
                  <a:pt x="363280" y="0"/>
                </a:moveTo>
                <a:lnTo>
                  <a:pt x="362749" y="54922"/>
                </a:lnTo>
                <a:lnTo>
                  <a:pt x="361174" y="109769"/>
                </a:lnTo>
                <a:lnTo>
                  <a:pt x="358583" y="164464"/>
                </a:lnTo>
                <a:lnTo>
                  <a:pt x="355005" y="218930"/>
                </a:lnTo>
                <a:lnTo>
                  <a:pt x="350467" y="273092"/>
                </a:lnTo>
                <a:lnTo>
                  <a:pt x="344999" y="326873"/>
                </a:lnTo>
                <a:lnTo>
                  <a:pt x="338628" y="380198"/>
                </a:lnTo>
                <a:lnTo>
                  <a:pt x="331383" y="432991"/>
                </a:lnTo>
                <a:lnTo>
                  <a:pt x="323291" y="485175"/>
                </a:lnTo>
                <a:lnTo>
                  <a:pt x="314381" y="536673"/>
                </a:lnTo>
                <a:lnTo>
                  <a:pt x="304681" y="587411"/>
                </a:lnTo>
                <a:lnTo>
                  <a:pt x="294219" y="637312"/>
                </a:lnTo>
                <a:lnTo>
                  <a:pt x="283024" y="686300"/>
                </a:lnTo>
                <a:lnTo>
                  <a:pt x="271124" y="734299"/>
                </a:lnTo>
                <a:lnTo>
                  <a:pt x="258546" y="781233"/>
                </a:lnTo>
                <a:lnTo>
                  <a:pt x="245320" y="827025"/>
                </a:lnTo>
                <a:lnTo>
                  <a:pt x="231473" y="871600"/>
                </a:lnTo>
                <a:lnTo>
                  <a:pt x="217034" y="914881"/>
                </a:lnTo>
                <a:lnTo>
                  <a:pt x="202030" y="956793"/>
                </a:lnTo>
                <a:lnTo>
                  <a:pt x="180816" y="1011347"/>
                </a:lnTo>
                <a:lnTo>
                  <a:pt x="158685" y="1063047"/>
                </a:lnTo>
                <a:lnTo>
                  <a:pt x="135708" y="1111705"/>
                </a:lnTo>
                <a:lnTo>
                  <a:pt x="111956" y="1157129"/>
                </a:lnTo>
                <a:lnTo>
                  <a:pt x="87498" y="1199130"/>
                </a:lnTo>
                <a:lnTo>
                  <a:pt x="62405" y="1237517"/>
                </a:lnTo>
                <a:lnTo>
                  <a:pt x="36749" y="1272100"/>
                </a:lnTo>
                <a:lnTo>
                  <a:pt x="10053" y="1303327"/>
                </a:lnTo>
                <a:lnTo>
                  <a:pt x="2336" y="1311399"/>
                </a:lnTo>
                <a:lnTo>
                  <a:pt x="0" y="1313777"/>
                </a:lnTo>
              </a:path>
            </a:pathLst>
          </a:custGeom>
          <a:ln w="2857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46425" y="2190300"/>
          <a:ext cx="7200900" cy="1849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5074">
                <a:tc>
                  <a:txBody>
                    <a:bodyPr/>
                    <a:lstStyle/>
                    <a:p>
                      <a:pPr marL="85725">
                        <a:lnSpc>
                          <a:spcPts val="267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tf.layers</a:t>
                      </a:r>
                      <a:r>
                        <a:rPr sz="24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u="heavy" spc="-5" dirty="0">
                          <a:solidFill>
                            <a:srgbClr val="1155CC"/>
                          </a:solidFill>
                          <a:uFill>
                            <a:solidFill>
                              <a:srgbClr val="1155CC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https://www.tensorflow.org/api_docs/python/tf/layers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ts val="2850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TF-Slim</a:t>
                      </a:r>
                      <a:r>
                        <a:rPr sz="24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u="heavy" spc="-5" dirty="0">
                          <a:solidFill>
                            <a:srgbClr val="1155CC"/>
                          </a:solidFill>
                          <a:uFill>
                            <a:solidFill>
                              <a:srgbClr val="1155CC"/>
                            </a:solidFill>
                          </a:uFill>
                          <a:latin typeface="Arial"/>
                          <a:cs typeface="Arial"/>
                          <a:hlinkClick r:id="rId7"/>
                        </a:rPr>
                        <a:t>https://github.com/tensorflow/models/tree/master/inception/inception/slim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ts val="2865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tf.contrib.learn</a:t>
                      </a:r>
                      <a:r>
                        <a:rPr sz="24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u="heavy" spc="-5" dirty="0">
                          <a:solidFill>
                            <a:srgbClr val="1155CC"/>
                          </a:solidFill>
                          <a:uFill>
                            <a:solidFill>
                              <a:srgbClr val="1155CC"/>
                            </a:solidFill>
                          </a:uFill>
                          <a:latin typeface="Arial"/>
                          <a:cs typeface="Arial"/>
                          <a:hlinkClick r:id="rId8"/>
                        </a:rPr>
                        <a:t>https://www.tensorflow.org/get_started/tflearn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9900"/>
                      </a:solidFill>
                      <a:prstDash val="solid"/>
                    </a:lnL>
                    <a:lnR w="38100">
                      <a:solidFill>
                        <a:srgbClr val="FF9900"/>
                      </a:solidFill>
                      <a:prstDash val="solid"/>
                    </a:lnR>
                    <a:lnT w="38100">
                      <a:solidFill>
                        <a:srgbClr val="FF9900"/>
                      </a:solidFill>
                      <a:prstDash val="solid"/>
                    </a:lnT>
                    <a:lnB w="76200">
                      <a:solidFill>
                        <a:srgbClr val="3776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79">
                <a:tc>
                  <a:txBody>
                    <a:bodyPr/>
                    <a:lstStyle/>
                    <a:p>
                      <a:pPr marL="85725">
                        <a:lnSpc>
                          <a:spcPts val="2540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Pretty Tensor</a:t>
                      </a:r>
                      <a:r>
                        <a:rPr sz="2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u="heavy" spc="-5" dirty="0">
                          <a:solidFill>
                            <a:srgbClr val="1155CC"/>
                          </a:solidFill>
                          <a:uFill>
                            <a:solidFill>
                              <a:srgbClr val="1155CC"/>
                            </a:solidFill>
                          </a:uFill>
                          <a:latin typeface="Arial"/>
                          <a:cs typeface="Arial"/>
                          <a:hlinkClick r:id="rId9"/>
                        </a:rPr>
                        <a:t>https://github.com/google/prettytensor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37761C"/>
                      </a:solidFill>
                      <a:prstDash val="solid"/>
                    </a:lnL>
                    <a:lnR w="38100">
                      <a:solidFill>
                        <a:srgbClr val="37761C"/>
                      </a:solidFill>
                      <a:prstDash val="solid"/>
                    </a:lnR>
                    <a:lnT w="76200">
                      <a:solidFill>
                        <a:srgbClr val="37761C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04">
                <a:tc>
                  <a:txBody>
                    <a:bodyPr/>
                    <a:lstStyle/>
                    <a:p>
                      <a:pPr marL="85725">
                        <a:lnSpc>
                          <a:spcPts val="2390"/>
                        </a:lnSpc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Sonnet</a:t>
                      </a:r>
                      <a:r>
                        <a:rPr sz="2400" spc="-2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u="heavy" spc="-5" dirty="0">
                          <a:solidFill>
                            <a:srgbClr val="1155CC"/>
                          </a:solidFill>
                          <a:uFill>
                            <a:solidFill>
                              <a:srgbClr val="1155CC"/>
                            </a:solidFill>
                          </a:uFill>
                          <a:latin typeface="Arial"/>
                          <a:cs typeface="Arial"/>
                          <a:hlinkClick r:id="rId10"/>
                        </a:rPr>
                        <a:t>https://github.com/deepmind/sonnet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589147" y="3372148"/>
            <a:ext cx="165534" cy="1295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61425" y="4175524"/>
            <a:ext cx="20262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From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DeepMind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05700" y="3892677"/>
            <a:ext cx="704215" cy="471170"/>
          </a:xfrm>
          <a:custGeom>
            <a:avLst/>
            <a:gdLst/>
            <a:ahLst/>
            <a:cxnLst/>
            <a:rect l="l" t="t" r="r" b="b"/>
            <a:pathLst>
              <a:path w="704215" h="471170">
                <a:moveTo>
                  <a:pt x="0" y="470597"/>
                </a:moveTo>
                <a:lnTo>
                  <a:pt x="62063" y="469379"/>
                </a:lnTo>
                <a:lnTo>
                  <a:pt x="123780" y="465821"/>
                </a:lnTo>
                <a:lnTo>
                  <a:pt x="184704" y="460072"/>
                </a:lnTo>
                <a:lnTo>
                  <a:pt x="244387" y="452275"/>
                </a:lnTo>
                <a:lnTo>
                  <a:pt x="302382" y="442578"/>
                </a:lnTo>
                <a:lnTo>
                  <a:pt x="358240" y="431127"/>
                </a:lnTo>
                <a:lnTo>
                  <a:pt x="411514" y="418068"/>
                </a:lnTo>
                <a:lnTo>
                  <a:pt x="461757" y="403547"/>
                </a:lnTo>
                <a:lnTo>
                  <a:pt x="508520" y="387711"/>
                </a:lnTo>
                <a:lnTo>
                  <a:pt x="551356" y="370705"/>
                </a:lnTo>
                <a:lnTo>
                  <a:pt x="589817" y="352675"/>
                </a:lnTo>
                <a:lnTo>
                  <a:pt x="623457" y="333769"/>
                </a:lnTo>
                <a:lnTo>
                  <a:pt x="674477" y="293910"/>
                </a:lnTo>
                <a:lnTo>
                  <a:pt x="700837" y="252296"/>
                </a:lnTo>
                <a:lnTo>
                  <a:pt x="703649" y="231197"/>
                </a:lnTo>
                <a:lnTo>
                  <a:pt x="695093" y="201341"/>
                </a:lnTo>
                <a:lnTo>
                  <a:pt x="637730" y="143292"/>
                </a:lnTo>
                <a:lnTo>
                  <a:pt x="591400" y="115930"/>
                </a:lnTo>
                <a:lnTo>
                  <a:pt x="534955" y="90231"/>
                </a:lnTo>
                <a:lnTo>
                  <a:pt x="469635" y="66609"/>
                </a:lnTo>
                <a:lnTo>
                  <a:pt x="426699" y="53607"/>
                </a:lnTo>
                <a:lnTo>
                  <a:pt x="381281" y="41592"/>
                </a:lnTo>
                <a:lnTo>
                  <a:pt x="333648" y="30654"/>
                </a:lnTo>
                <a:lnTo>
                  <a:pt x="284069" y="20884"/>
                </a:lnTo>
                <a:lnTo>
                  <a:pt x="232810" y="12370"/>
                </a:lnTo>
                <a:lnTo>
                  <a:pt x="183469" y="5610"/>
                </a:lnTo>
                <a:lnTo>
                  <a:pt x="141563" y="934"/>
                </a:lnTo>
                <a:lnTo>
                  <a:pt x="133108" y="107"/>
                </a:lnTo>
                <a:lnTo>
                  <a:pt x="131953" y="0"/>
                </a:lnTo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93838" y="3831245"/>
            <a:ext cx="160360" cy="1228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6868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360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TensorFlow: Pretrained</a:t>
            </a:r>
            <a:r>
              <a:rPr spc="-90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1675" y="2028232"/>
            <a:ext cx="592010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TF-Slim</a:t>
            </a:r>
            <a:r>
              <a:rPr sz="1800" spc="-5" dirty="0">
                <a:latin typeface="Arial"/>
                <a:cs typeface="Arial"/>
              </a:rPr>
              <a:t>: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2"/>
              </a:rPr>
              <a:t>https://github.com/tensorflow/models/tree/master/slim/nets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latin typeface="Arial"/>
                <a:cs typeface="Arial"/>
              </a:rPr>
              <a:t>Keras: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https://github.com/fchollet/deep-learning-models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3930" y="4368301"/>
            <a:ext cx="742315" cy="137795"/>
          </a:xfrm>
          <a:prstGeom prst="rect">
            <a:avLst/>
          </a:prstGeom>
          <a:solidFill>
            <a:srgbClr val="CEE1F3"/>
          </a:solidFill>
          <a:ln w="19049">
            <a:solidFill>
              <a:srgbClr val="3D85C6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20"/>
              </a:spcBef>
            </a:pPr>
            <a:r>
              <a:rPr sz="800" b="1" spc="-5" dirty="0">
                <a:latin typeface="Arial"/>
                <a:cs typeface="Arial"/>
              </a:rPr>
              <a:t>Image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634405" y="3791818"/>
          <a:ext cx="742315" cy="484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Conv-64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634405" y="3224861"/>
          <a:ext cx="742315" cy="484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Conv-128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634405" y="2657904"/>
          <a:ext cx="742315" cy="484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Conv-256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634405" y="2085373"/>
          <a:ext cx="742315" cy="484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634405" y="1515628"/>
          <a:ext cx="742315" cy="484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800" b="1" dirty="0">
                          <a:latin typeface="Arial"/>
                          <a:cs typeface="Arial"/>
                        </a:rPr>
                        <a:t>MaxPool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7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Conv-512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E69137"/>
                      </a:solidFill>
                      <a:prstDash val="solid"/>
                    </a:lnL>
                    <a:lnR w="19050">
                      <a:solidFill>
                        <a:srgbClr val="E69137"/>
                      </a:solidFill>
                      <a:prstDash val="solid"/>
                    </a:lnR>
                    <a:lnT w="19050">
                      <a:solidFill>
                        <a:srgbClr val="E69137"/>
                      </a:solidFill>
                      <a:prstDash val="solid"/>
                    </a:lnT>
                    <a:lnB w="19050">
                      <a:solidFill>
                        <a:srgbClr val="E69137"/>
                      </a:solidFill>
                      <a:prstDash val="solid"/>
                    </a:lnB>
                    <a:solidFill>
                      <a:srgbClr val="FC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563006" y="919273"/>
          <a:ext cx="883919" cy="5115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6AA84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800" b="1" spc="-5" dirty="0">
                          <a:latin typeface="Arial"/>
                          <a:cs typeface="Arial"/>
                        </a:rPr>
                        <a:t>FC-4096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9050">
                      <a:solidFill>
                        <a:srgbClr val="6AA84F"/>
                      </a:solidFill>
                      <a:prstDash val="solid"/>
                    </a:lnL>
                    <a:lnR w="19050">
                      <a:solidFill>
                        <a:srgbClr val="6AA84F"/>
                      </a:solidFill>
                      <a:prstDash val="solid"/>
                    </a:lnR>
                    <a:lnT w="19050">
                      <a:solidFill>
                        <a:srgbClr val="6AA84F"/>
                      </a:solidFill>
                      <a:prstDash val="solid"/>
                    </a:lnT>
                    <a:lnB w="19050">
                      <a:solidFill>
                        <a:srgbClr val="6AA84F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AA84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7472274" y="1027708"/>
            <a:ext cx="326281" cy="191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06356" y="1150311"/>
            <a:ext cx="224154" cy="3185160"/>
          </a:xfrm>
          <a:custGeom>
            <a:avLst/>
            <a:gdLst/>
            <a:ahLst/>
            <a:cxnLst/>
            <a:rect l="l" t="t" r="r" b="b"/>
            <a:pathLst>
              <a:path w="224154" h="3185160">
                <a:moveTo>
                  <a:pt x="0" y="0"/>
                </a:moveTo>
                <a:lnTo>
                  <a:pt x="21961" y="4936"/>
                </a:lnTo>
                <a:lnTo>
                  <a:pt x="42879" y="19378"/>
                </a:lnTo>
                <a:lnTo>
                  <a:pt x="79231" y="74562"/>
                </a:lnTo>
                <a:lnTo>
                  <a:pt x="93224" y="113335"/>
                </a:lnTo>
                <a:lnTo>
                  <a:pt x="103520" y="157152"/>
                </a:lnTo>
                <a:lnTo>
                  <a:pt x="109877" y="204676"/>
                </a:lnTo>
                <a:lnTo>
                  <a:pt x="112049" y="254573"/>
                </a:lnTo>
                <a:lnTo>
                  <a:pt x="112049" y="1337976"/>
                </a:lnTo>
                <a:lnTo>
                  <a:pt x="116052" y="1405652"/>
                </a:lnTo>
                <a:lnTo>
                  <a:pt x="127348" y="1466464"/>
                </a:lnTo>
                <a:lnTo>
                  <a:pt x="144868" y="1517987"/>
                </a:lnTo>
                <a:lnTo>
                  <a:pt x="167546" y="1557793"/>
                </a:lnTo>
                <a:lnTo>
                  <a:pt x="224099" y="1592550"/>
                </a:lnTo>
                <a:lnTo>
                  <a:pt x="167546" y="1627306"/>
                </a:lnTo>
                <a:lnTo>
                  <a:pt x="144868" y="1667112"/>
                </a:lnTo>
                <a:lnTo>
                  <a:pt x="127348" y="1718635"/>
                </a:lnTo>
                <a:lnTo>
                  <a:pt x="116052" y="1779447"/>
                </a:lnTo>
                <a:lnTo>
                  <a:pt x="112049" y="1847123"/>
                </a:lnTo>
                <a:lnTo>
                  <a:pt x="112049" y="2930526"/>
                </a:lnTo>
                <a:lnTo>
                  <a:pt x="108047" y="2998202"/>
                </a:lnTo>
                <a:lnTo>
                  <a:pt x="96751" y="3059014"/>
                </a:lnTo>
                <a:lnTo>
                  <a:pt x="79231" y="3110537"/>
                </a:lnTo>
                <a:lnTo>
                  <a:pt x="56553" y="3150343"/>
                </a:lnTo>
                <a:lnTo>
                  <a:pt x="29787" y="3176006"/>
                </a:lnTo>
                <a:lnTo>
                  <a:pt x="0" y="31850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59017" y="2617952"/>
            <a:ext cx="1060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Freeze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6969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803475" y="1128012"/>
            <a:ext cx="10414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Reinitialize  this and</a:t>
            </a:r>
            <a:r>
              <a:rPr sz="1400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45550" y="627612"/>
            <a:ext cx="1583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Transfer</a:t>
            </a:r>
            <a:r>
              <a:rPr sz="1400" b="1" spc="30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Learning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8945" y="274625"/>
            <a:ext cx="4878528" cy="4027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246380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Spot </a:t>
            </a:r>
            <a:r>
              <a:rPr sz="3000" spc="-5" dirty="0"/>
              <a:t>the</a:t>
            </a:r>
            <a:r>
              <a:rPr sz="3000" spc="-95" dirty="0"/>
              <a:t> </a:t>
            </a:r>
            <a:r>
              <a:rPr sz="3000" spc="-5" dirty="0"/>
              <a:t>CPU!</a:t>
            </a:r>
            <a:endParaRPr sz="30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/>
              <a:t>(central </a:t>
            </a:r>
            <a:r>
              <a:rPr sz="1800" spc="-5" dirty="0"/>
              <a:t>processing</a:t>
            </a:r>
            <a:r>
              <a:rPr sz="1800" spc="-105" dirty="0"/>
              <a:t> </a:t>
            </a:r>
            <a:r>
              <a:rPr sz="1800" spc="-5" dirty="0"/>
              <a:t>unit)</a:t>
            </a: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909262" y="1280400"/>
            <a:ext cx="1490624" cy="1317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9737" y="1270875"/>
            <a:ext cx="1510030" cy="1336675"/>
          </a:xfrm>
          <a:custGeom>
            <a:avLst/>
            <a:gdLst/>
            <a:ahLst/>
            <a:cxnLst/>
            <a:rect l="l" t="t" r="r" b="b"/>
            <a:pathLst>
              <a:path w="1510030" h="1336675">
                <a:moveTo>
                  <a:pt x="0" y="0"/>
                </a:moveTo>
                <a:lnTo>
                  <a:pt x="1509674" y="0"/>
                </a:lnTo>
                <a:lnTo>
                  <a:pt x="1509674" y="1336523"/>
                </a:lnTo>
                <a:lnTo>
                  <a:pt x="0" y="13365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2749" y="1565773"/>
            <a:ext cx="2646680" cy="208279"/>
          </a:xfrm>
          <a:custGeom>
            <a:avLst/>
            <a:gdLst/>
            <a:ahLst/>
            <a:cxnLst/>
            <a:rect l="l" t="t" r="r" b="b"/>
            <a:pathLst>
              <a:path w="2646679" h="208280">
                <a:moveTo>
                  <a:pt x="0" y="208251"/>
                </a:moveTo>
                <a:lnTo>
                  <a:pt x="2646677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61438" y="1504433"/>
            <a:ext cx="161553" cy="122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6262" y="2667851"/>
            <a:ext cx="13766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licensed under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CC-BY</a:t>
            </a:r>
            <a:r>
              <a:rPr sz="600" u="sng" spc="-5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  <a:hlinkClick r:id="rId5"/>
              </a:rPr>
              <a:t>2.0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34429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17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977071" y="47134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327465"/>
            <a:ext cx="5247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TensorFlow: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Tensorboard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225" y="1110615"/>
            <a:ext cx="50177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Add logging to </a:t>
            </a:r>
            <a:r>
              <a:rPr sz="2000" dirty="0">
                <a:latin typeface="Arial"/>
                <a:cs typeface="Arial"/>
              </a:rPr>
              <a:t>code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record </a:t>
            </a:r>
            <a:r>
              <a:rPr sz="2000" spc="-5" dirty="0">
                <a:latin typeface="Arial"/>
                <a:cs typeface="Arial"/>
              </a:rPr>
              <a:t>loss, </a:t>
            </a:r>
            <a:r>
              <a:rPr sz="2000" dirty="0">
                <a:latin typeface="Arial"/>
                <a:cs typeface="Arial"/>
              </a:rPr>
              <a:t>stats,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etc  Run </a:t>
            </a:r>
            <a:r>
              <a:rPr sz="2000" dirty="0">
                <a:latin typeface="Arial"/>
                <a:cs typeface="Arial"/>
              </a:rPr>
              <a:t>server </a:t>
            </a:r>
            <a:r>
              <a:rPr sz="2000" spc="-5" dirty="0">
                <a:latin typeface="Arial"/>
                <a:cs typeface="Arial"/>
              </a:rPr>
              <a:t>and get pretty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graphs!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7387" y="1826954"/>
            <a:ext cx="4532718" cy="2706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8425" y="263275"/>
            <a:ext cx="2411574" cy="4150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70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97275" y="942074"/>
            <a:ext cx="1889760" cy="1786255"/>
          </a:xfrm>
          <a:custGeom>
            <a:avLst/>
            <a:gdLst/>
            <a:ahLst/>
            <a:cxnLst/>
            <a:rect l="l" t="t" r="r" b="b"/>
            <a:pathLst>
              <a:path w="1889759" h="1786255">
                <a:moveTo>
                  <a:pt x="0" y="0"/>
                </a:moveTo>
                <a:lnTo>
                  <a:pt x="1889699" y="0"/>
                </a:lnTo>
                <a:lnTo>
                  <a:pt x="1889699" y="1786199"/>
                </a:lnTo>
                <a:lnTo>
                  <a:pt x="0" y="1786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08499" y="1353274"/>
            <a:ext cx="2642235" cy="1362075"/>
          </a:xfrm>
          <a:custGeom>
            <a:avLst/>
            <a:gdLst/>
            <a:ahLst/>
            <a:cxnLst/>
            <a:rect l="l" t="t" r="r" b="b"/>
            <a:pathLst>
              <a:path w="2642234" h="1362075">
                <a:moveTo>
                  <a:pt x="0" y="0"/>
                </a:moveTo>
                <a:lnTo>
                  <a:pt x="2642099" y="0"/>
                </a:lnTo>
                <a:lnTo>
                  <a:pt x="2642099" y="1361999"/>
                </a:lnTo>
                <a:lnTo>
                  <a:pt x="0" y="1361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22449" y="1726900"/>
            <a:ext cx="2084705" cy="800100"/>
          </a:xfrm>
          <a:custGeom>
            <a:avLst/>
            <a:gdLst/>
            <a:ahLst/>
            <a:cxnLst/>
            <a:rect l="l" t="t" r="r" b="b"/>
            <a:pathLst>
              <a:path w="2084704" h="800100">
                <a:moveTo>
                  <a:pt x="0" y="0"/>
                </a:moveTo>
                <a:lnTo>
                  <a:pt x="2084099" y="0"/>
                </a:lnTo>
                <a:lnTo>
                  <a:pt x="2084099" y="800099"/>
                </a:lnTo>
                <a:lnTo>
                  <a:pt x="0" y="80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225" y="327465"/>
            <a:ext cx="6516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TensorFlow: </a:t>
            </a:r>
            <a:r>
              <a:rPr spc="-5" dirty="0"/>
              <a:t>Distributed</a:t>
            </a:r>
            <a:r>
              <a:rPr spc="-85" dirty="0"/>
              <a:t> </a:t>
            </a:r>
            <a:r>
              <a:rPr spc="-5" dirty="0"/>
              <a:t>Version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618925" y="4357687"/>
            <a:ext cx="3552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"/>
                <a:cs typeface="Arial"/>
                <a:hlinkClick r:id="rId3"/>
              </a:rPr>
              <a:t>https://www.tensorflow.org/deploy/distributed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43645" y="2894899"/>
            <a:ext cx="1708439" cy="14103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29358" y="2880612"/>
            <a:ext cx="1737360" cy="1439545"/>
          </a:xfrm>
          <a:custGeom>
            <a:avLst/>
            <a:gdLst/>
            <a:ahLst/>
            <a:cxnLst/>
            <a:rect l="l" t="t" r="r" b="b"/>
            <a:pathLst>
              <a:path w="1737360" h="1439545">
                <a:moveTo>
                  <a:pt x="1737014" y="0"/>
                </a:moveTo>
                <a:lnTo>
                  <a:pt x="1737014" y="1438953"/>
                </a:lnTo>
                <a:lnTo>
                  <a:pt x="0" y="1438953"/>
                </a:lnTo>
                <a:lnTo>
                  <a:pt x="0" y="0"/>
                </a:lnTo>
                <a:lnTo>
                  <a:pt x="1737014" y="0"/>
                </a:lnTo>
                <a:close/>
              </a:path>
            </a:pathLst>
          </a:custGeom>
          <a:ln w="28574">
            <a:solidFill>
              <a:srgbClr val="3776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97740" y="2894899"/>
            <a:ext cx="1708439" cy="14103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3452" y="2880612"/>
            <a:ext cx="1737360" cy="1439545"/>
          </a:xfrm>
          <a:custGeom>
            <a:avLst/>
            <a:gdLst/>
            <a:ahLst/>
            <a:cxnLst/>
            <a:rect l="l" t="t" r="r" b="b"/>
            <a:pathLst>
              <a:path w="1737359" h="1439545">
                <a:moveTo>
                  <a:pt x="1737014" y="0"/>
                </a:moveTo>
                <a:lnTo>
                  <a:pt x="1737014" y="1438953"/>
                </a:lnTo>
                <a:lnTo>
                  <a:pt x="0" y="1438953"/>
                </a:lnTo>
                <a:lnTo>
                  <a:pt x="0" y="0"/>
                </a:lnTo>
                <a:lnTo>
                  <a:pt x="1737014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51860" y="2894899"/>
            <a:ext cx="1708438" cy="14103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37573" y="2880612"/>
            <a:ext cx="1737360" cy="1439545"/>
          </a:xfrm>
          <a:custGeom>
            <a:avLst/>
            <a:gdLst/>
            <a:ahLst/>
            <a:cxnLst/>
            <a:rect l="l" t="t" r="r" b="b"/>
            <a:pathLst>
              <a:path w="1737359" h="1439545">
                <a:moveTo>
                  <a:pt x="1737013" y="0"/>
                </a:moveTo>
                <a:lnTo>
                  <a:pt x="1737013" y="1438953"/>
                </a:lnTo>
                <a:lnTo>
                  <a:pt x="0" y="1438953"/>
                </a:lnTo>
                <a:lnTo>
                  <a:pt x="0" y="0"/>
                </a:lnTo>
                <a:lnTo>
                  <a:pt x="1737013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00677" y="1113096"/>
            <a:ext cx="777240" cy="412115"/>
          </a:xfrm>
          <a:custGeom>
            <a:avLst/>
            <a:gdLst/>
            <a:ahLst/>
            <a:cxnLst/>
            <a:rect l="l" t="t" r="r" b="b"/>
            <a:pathLst>
              <a:path w="777240" h="412115">
                <a:moveTo>
                  <a:pt x="388571" y="411847"/>
                </a:moveTo>
                <a:lnTo>
                  <a:pt x="325543" y="409152"/>
                </a:lnTo>
                <a:lnTo>
                  <a:pt x="265753" y="401349"/>
                </a:lnTo>
                <a:lnTo>
                  <a:pt x="210000" y="388862"/>
                </a:lnTo>
                <a:lnTo>
                  <a:pt x="159086" y="372115"/>
                </a:lnTo>
                <a:lnTo>
                  <a:pt x="113810" y="351533"/>
                </a:lnTo>
                <a:lnTo>
                  <a:pt x="74971" y="327539"/>
                </a:lnTo>
                <a:lnTo>
                  <a:pt x="43371" y="300557"/>
                </a:lnTo>
                <a:lnTo>
                  <a:pt x="5085" y="239325"/>
                </a:lnTo>
                <a:lnTo>
                  <a:pt x="0" y="205923"/>
                </a:lnTo>
                <a:lnTo>
                  <a:pt x="5085" y="172521"/>
                </a:lnTo>
                <a:lnTo>
                  <a:pt x="43371" y="111289"/>
                </a:lnTo>
                <a:lnTo>
                  <a:pt x="74971" y="84307"/>
                </a:lnTo>
                <a:lnTo>
                  <a:pt x="113810" y="60313"/>
                </a:lnTo>
                <a:lnTo>
                  <a:pt x="159086" y="39731"/>
                </a:lnTo>
                <a:lnTo>
                  <a:pt x="210000" y="22984"/>
                </a:lnTo>
                <a:lnTo>
                  <a:pt x="265753" y="10498"/>
                </a:lnTo>
                <a:lnTo>
                  <a:pt x="325543" y="2695"/>
                </a:lnTo>
                <a:lnTo>
                  <a:pt x="388571" y="0"/>
                </a:lnTo>
                <a:lnTo>
                  <a:pt x="451600" y="2695"/>
                </a:lnTo>
                <a:lnTo>
                  <a:pt x="511390" y="10498"/>
                </a:lnTo>
                <a:lnTo>
                  <a:pt x="567142" y="22984"/>
                </a:lnTo>
                <a:lnTo>
                  <a:pt x="618056" y="39731"/>
                </a:lnTo>
                <a:lnTo>
                  <a:pt x="663332" y="60313"/>
                </a:lnTo>
                <a:lnTo>
                  <a:pt x="702171" y="84307"/>
                </a:lnTo>
                <a:lnTo>
                  <a:pt x="733771" y="111289"/>
                </a:lnTo>
                <a:lnTo>
                  <a:pt x="772056" y="172521"/>
                </a:lnTo>
                <a:lnTo>
                  <a:pt x="777142" y="205923"/>
                </a:lnTo>
                <a:lnTo>
                  <a:pt x="769607" y="246284"/>
                </a:lnTo>
                <a:lnTo>
                  <a:pt x="747564" y="284727"/>
                </a:lnTo>
                <a:lnTo>
                  <a:pt x="711858" y="320170"/>
                </a:lnTo>
                <a:lnTo>
                  <a:pt x="663333" y="351533"/>
                </a:lnTo>
                <a:lnTo>
                  <a:pt x="624834" y="369410"/>
                </a:lnTo>
                <a:lnTo>
                  <a:pt x="582612" y="384334"/>
                </a:lnTo>
                <a:lnTo>
                  <a:pt x="537271" y="396172"/>
                </a:lnTo>
                <a:lnTo>
                  <a:pt x="489415" y="404792"/>
                </a:lnTo>
                <a:lnTo>
                  <a:pt x="439647" y="410061"/>
                </a:lnTo>
                <a:lnTo>
                  <a:pt x="388571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00677" y="1113096"/>
            <a:ext cx="777240" cy="412115"/>
          </a:xfrm>
          <a:custGeom>
            <a:avLst/>
            <a:gdLst/>
            <a:ahLst/>
            <a:cxnLst/>
            <a:rect l="l" t="t" r="r" b="b"/>
            <a:pathLst>
              <a:path w="777240" h="412115">
                <a:moveTo>
                  <a:pt x="388571" y="0"/>
                </a:moveTo>
                <a:lnTo>
                  <a:pt x="451600" y="2695"/>
                </a:lnTo>
                <a:lnTo>
                  <a:pt x="511390" y="10498"/>
                </a:lnTo>
                <a:lnTo>
                  <a:pt x="567142" y="22984"/>
                </a:lnTo>
                <a:lnTo>
                  <a:pt x="618056" y="39731"/>
                </a:lnTo>
                <a:lnTo>
                  <a:pt x="663332" y="60313"/>
                </a:lnTo>
                <a:lnTo>
                  <a:pt x="702171" y="84307"/>
                </a:lnTo>
                <a:lnTo>
                  <a:pt x="733771" y="111289"/>
                </a:lnTo>
                <a:lnTo>
                  <a:pt x="772056" y="172521"/>
                </a:lnTo>
                <a:lnTo>
                  <a:pt x="777142" y="205923"/>
                </a:lnTo>
                <a:lnTo>
                  <a:pt x="769607" y="246284"/>
                </a:lnTo>
                <a:lnTo>
                  <a:pt x="747564" y="284727"/>
                </a:lnTo>
                <a:lnTo>
                  <a:pt x="711858" y="320170"/>
                </a:lnTo>
                <a:lnTo>
                  <a:pt x="663333" y="351533"/>
                </a:lnTo>
                <a:lnTo>
                  <a:pt x="624834" y="369410"/>
                </a:lnTo>
                <a:lnTo>
                  <a:pt x="582612" y="384334"/>
                </a:lnTo>
                <a:lnTo>
                  <a:pt x="537271" y="396172"/>
                </a:lnTo>
                <a:lnTo>
                  <a:pt x="489415" y="404792"/>
                </a:lnTo>
                <a:lnTo>
                  <a:pt x="439647" y="410061"/>
                </a:lnTo>
                <a:lnTo>
                  <a:pt x="388571" y="411847"/>
                </a:lnTo>
                <a:lnTo>
                  <a:pt x="325543" y="409152"/>
                </a:lnTo>
                <a:lnTo>
                  <a:pt x="265753" y="401349"/>
                </a:lnTo>
                <a:lnTo>
                  <a:pt x="210000" y="388862"/>
                </a:lnTo>
                <a:lnTo>
                  <a:pt x="159086" y="372115"/>
                </a:lnTo>
                <a:lnTo>
                  <a:pt x="113810" y="351533"/>
                </a:lnTo>
                <a:lnTo>
                  <a:pt x="74971" y="327539"/>
                </a:lnTo>
                <a:lnTo>
                  <a:pt x="43371" y="300557"/>
                </a:lnTo>
                <a:lnTo>
                  <a:pt x="5085" y="239325"/>
                </a:lnTo>
                <a:lnTo>
                  <a:pt x="0" y="205923"/>
                </a:lnTo>
                <a:lnTo>
                  <a:pt x="19809" y="140835"/>
                </a:lnTo>
                <a:lnTo>
                  <a:pt x="74971" y="84307"/>
                </a:lnTo>
                <a:lnTo>
                  <a:pt x="113810" y="60313"/>
                </a:lnTo>
                <a:lnTo>
                  <a:pt x="159086" y="39731"/>
                </a:lnTo>
                <a:lnTo>
                  <a:pt x="210000" y="22984"/>
                </a:lnTo>
                <a:lnTo>
                  <a:pt x="265753" y="10498"/>
                </a:lnTo>
                <a:lnTo>
                  <a:pt x="325543" y="2695"/>
                </a:lnTo>
                <a:lnTo>
                  <a:pt x="388571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00677" y="1734619"/>
            <a:ext cx="777240" cy="412115"/>
          </a:xfrm>
          <a:custGeom>
            <a:avLst/>
            <a:gdLst/>
            <a:ahLst/>
            <a:cxnLst/>
            <a:rect l="l" t="t" r="r" b="b"/>
            <a:pathLst>
              <a:path w="777240" h="412114">
                <a:moveTo>
                  <a:pt x="388571" y="411847"/>
                </a:moveTo>
                <a:lnTo>
                  <a:pt x="325543" y="409152"/>
                </a:lnTo>
                <a:lnTo>
                  <a:pt x="265753" y="401349"/>
                </a:lnTo>
                <a:lnTo>
                  <a:pt x="210000" y="388862"/>
                </a:lnTo>
                <a:lnTo>
                  <a:pt x="159086" y="372116"/>
                </a:lnTo>
                <a:lnTo>
                  <a:pt x="113810" y="351533"/>
                </a:lnTo>
                <a:lnTo>
                  <a:pt x="74971" y="327539"/>
                </a:lnTo>
                <a:lnTo>
                  <a:pt x="43371" y="300557"/>
                </a:lnTo>
                <a:lnTo>
                  <a:pt x="5085" y="239325"/>
                </a:lnTo>
                <a:lnTo>
                  <a:pt x="0" y="205923"/>
                </a:lnTo>
                <a:lnTo>
                  <a:pt x="5085" y="172522"/>
                </a:lnTo>
                <a:lnTo>
                  <a:pt x="43371" y="111290"/>
                </a:lnTo>
                <a:lnTo>
                  <a:pt x="74971" y="84307"/>
                </a:lnTo>
                <a:lnTo>
                  <a:pt x="113810" y="60313"/>
                </a:lnTo>
                <a:lnTo>
                  <a:pt x="159086" y="39731"/>
                </a:lnTo>
                <a:lnTo>
                  <a:pt x="210000" y="22984"/>
                </a:lnTo>
                <a:lnTo>
                  <a:pt x="265753" y="10498"/>
                </a:lnTo>
                <a:lnTo>
                  <a:pt x="325543" y="2695"/>
                </a:lnTo>
                <a:lnTo>
                  <a:pt x="388571" y="0"/>
                </a:lnTo>
                <a:lnTo>
                  <a:pt x="451600" y="2695"/>
                </a:lnTo>
                <a:lnTo>
                  <a:pt x="511390" y="10498"/>
                </a:lnTo>
                <a:lnTo>
                  <a:pt x="567142" y="22984"/>
                </a:lnTo>
                <a:lnTo>
                  <a:pt x="618056" y="39731"/>
                </a:lnTo>
                <a:lnTo>
                  <a:pt x="663332" y="60313"/>
                </a:lnTo>
                <a:lnTo>
                  <a:pt x="702171" y="84307"/>
                </a:lnTo>
                <a:lnTo>
                  <a:pt x="733771" y="111290"/>
                </a:lnTo>
                <a:lnTo>
                  <a:pt x="772056" y="172522"/>
                </a:lnTo>
                <a:lnTo>
                  <a:pt x="777142" y="205923"/>
                </a:lnTo>
                <a:lnTo>
                  <a:pt x="769607" y="246285"/>
                </a:lnTo>
                <a:lnTo>
                  <a:pt x="747564" y="284727"/>
                </a:lnTo>
                <a:lnTo>
                  <a:pt x="711858" y="320170"/>
                </a:lnTo>
                <a:lnTo>
                  <a:pt x="663333" y="351533"/>
                </a:lnTo>
                <a:lnTo>
                  <a:pt x="624834" y="369410"/>
                </a:lnTo>
                <a:lnTo>
                  <a:pt x="582612" y="384334"/>
                </a:lnTo>
                <a:lnTo>
                  <a:pt x="537271" y="396172"/>
                </a:lnTo>
                <a:lnTo>
                  <a:pt x="489415" y="404792"/>
                </a:lnTo>
                <a:lnTo>
                  <a:pt x="439647" y="410061"/>
                </a:lnTo>
                <a:lnTo>
                  <a:pt x="388571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00677" y="1734619"/>
            <a:ext cx="777240" cy="412115"/>
          </a:xfrm>
          <a:custGeom>
            <a:avLst/>
            <a:gdLst/>
            <a:ahLst/>
            <a:cxnLst/>
            <a:rect l="l" t="t" r="r" b="b"/>
            <a:pathLst>
              <a:path w="777240" h="412114">
                <a:moveTo>
                  <a:pt x="388571" y="0"/>
                </a:moveTo>
                <a:lnTo>
                  <a:pt x="451600" y="2695"/>
                </a:lnTo>
                <a:lnTo>
                  <a:pt x="511390" y="10498"/>
                </a:lnTo>
                <a:lnTo>
                  <a:pt x="567142" y="22984"/>
                </a:lnTo>
                <a:lnTo>
                  <a:pt x="618056" y="39731"/>
                </a:lnTo>
                <a:lnTo>
                  <a:pt x="663332" y="60313"/>
                </a:lnTo>
                <a:lnTo>
                  <a:pt x="702171" y="84307"/>
                </a:lnTo>
                <a:lnTo>
                  <a:pt x="733771" y="111290"/>
                </a:lnTo>
                <a:lnTo>
                  <a:pt x="772056" y="172522"/>
                </a:lnTo>
                <a:lnTo>
                  <a:pt x="777142" y="205923"/>
                </a:lnTo>
                <a:lnTo>
                  <a:pt x="769607" y="246285"/>
                </a:lnTo>
                <a:lnTo>
                  <a:pt x="747564" y="284727"/>
                </a:lnTo>
                <a:lnTo>
                  <a:pt x="711858" y="320170"/>
                </a:lnTo>
                <a:lnTo>
                  <a:pt x="663333" y="351533"/>
                </a:lnTo>
                <a:lnTo>
                  <a:pt x="624834" y="369410"/>
                </a:lnTo>
                <a:lnTo>
                  <a:pt x="582612" y="384334"/>
                </a:lnTo>
                <a:lnTo>
                  <a:pt x="537271" y="396172"/>
                </a:lnTo>
                <a:lnTo>
                  <a:pt x="489415" y="404792"/>
                </a:lnTo>
                <a:lnTo>
                  <a:pt x="439647" y="410061"/>
                </a:lnTo>
                <a:lnTo>
                  <a:pt x="388571" y="411847"/>
                </a:lnTo>
                <a:lnTo>
                  <a:pt x="325543" y="409152"/>
                </a:lnTo>
                <a:lnTo>
                  <a:pt x="265753" y="401349"/>
                </a:lnTo>
                <a:lnTo>
                  <a:pt x="210000" y="388862"/>
                </a:lnTo>
                <a:lnTo>
                  <a:pt x="159086" y="372116"/>
                </a:lnTo>
                <a:lnTo>
                  <a:pt x="113810" y="351533"/>
                </a:lnTo>
                <a:lnTo>
                  <a:pt x="74971" y="327539"/>
                </a:lnTo>
                <a:lnTo>
                  <a:pt x="43371" y="300557"/>
                </a:lnTo>
                <a:lnTo>
                  <a:pt x="5085" y="239325"/>
                </a:lnTo>
                <a:lnTo>
                  <a:pt x="0" y="205923"/>
                </a:lnTo>
                <a:lnTo>
                  <a:pt x="19809" y="140836"/>
                </a:lnTo>
                <a:lnTo>
                  <a:pt x="74971" y="84307"/>
                </a:lnTo>
                <a:lnTo>
                  <a:pt x="113810" y="60313"/>
                </a:lnTo>
                <a:lnTo>
                  <a:pt x="159086" y="39731"/>
                </a:lnTo>
                <a:lnTo>
                  <a:pt x="210000" y="22984"/>
                </a:lnTo>
                <a:lnTo>
                  <a:pt x="265753" y="10498"/>
                </a:lnTo>
                <a:lnTo>
                  <a:pt x="325543" y="2695"/>
                </a:lnTo>
                <a:lnTo>
                  <a:pt x="388571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73307" y="1470220"/>
            <a:ext cx="609600" cy="323215"/>
          </a:xfrm>
          <a:custGeom>
            <a:avLst/>
            <a:gdLst/>
            <a:ahLst/>
            <a:cxnLst/>
            <a:rect l="l" t="t" r="r" b="b"/>
            <a:pathLst>
              <a:path w="609600" h="323214">
                <a:moveTo>
                  <a:pt x="608994" y="0"/>
                </a:moveTo>
                <a:lnTo>
                  <a:pt x="608994" y="322737"/>
                </a:lnTo>
                <a:lnTo>
                  <a:pt x="0" y="322737"/>
                </a:lnTo>
                <a:lnTo>
                  <a:pt x="0" y="0"/>
                </a:lnTo>
                <a:lnTo>
                  <a:pt x="608994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73307" y="1470220"/>
            <a:ext cx="609600" cy="323215"/>
          </a:xfrm>
          <a:custGeom>
            <a:avLst/>
            <a:gdLst/>
            <a:ahLst/>
            <a:cxnLst/>
            <a:rect l="l" t="t" r="r" b="b"/>
            <a:pathLst>
              <a:path w="609600" h="323214">
                <a:moveTo>
                  <a:pt x="608994" y="0"/>
                </a:moveTo>
                <a:lnTo>
                  <a:pt x="608994" y="322737"/>
                </a:lnTo>
                <a:lnTo>
                  <a:pt x="0" y="322737"/>
                </a:lnTo>
                <a:lnTo>
                  <a:pt x="0" y="0"/>
                </a:lnTo>
                <a:lnTo>
                  <a:pt x="60899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88842" y="1309494"/>
            <a:ext cx="221359" cy="3087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88965" y="1644814"/>
            <a:ext cx="221236" cy="3052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77650" y="1425586"/>
            <a:ext cx="777240" cy="412115"/>
          </a:xfrm>
          <a:custGeom>
            <a:avLst/>
            <a:gdLst/>
            <a:ahLst/>
            <a:cxnLst/>
            <a:rect l="l" t="t" r="r" b="b"/>
            <a:pathLst>
              <a:path w="777240" h="412114">
                <a:moveTo>
                  <a:pt x="388571" y="411847"/>
                </a:moveTo>
                <a:lnTo>
                  <a:pt x="325543" y="409152"/>
                </a:lnTo>
                <a:lnTo>
                  <a:pt x="265753" y="401349"/>
                </a:lnTo>
                <a:lnTo>
                  <a:pt x="210000" y="388862"/>
                </a:lnTo>
                <a:lnTo>
                  <a:pt x="159086" y="372115"/>
                </a:lnTo>
                <a:lnTo>
                  <a:pt x="113809" y="351533"/>
                </a:lnTo>
                <a:lnTo>
                  <a:pt x="74971" y="327539"/>
                </a:lnTo>
                <a:lnTo>
                  <a:pt x="43371" y="300557"/>
                </a:lnTo>
                <a:lnTo>
                  <a:pt x="5085" y="239325"/>
                </a:lnTo>
                <a:lnTo>
                  <a:pt x="0" y="205923"/>
                </a:lnTo>
                <a:lnTo>
                  <a:pt x="5085" y="172521"/>
                </a:lnTo>
                <a:lnTo>
                  <a:pt x="43371" y="111289"/>
                </a:lnTo>
                <a:lnTo>
                  <a:pt x="74971" y="84307"/>
                </a:lnTo>
                <a:lnTo>
                  <a:pt x="113810" y="60313"/>
                </a:lnTo>
                <a:lnTo>
                  <a:pt x="159086" y="39731"/>
                </a:lnTo>
                <a:lnTo>
                  <a:pt x="210000" y="22984"/>
                </a:lnTo>
                <a:lnTo>
                  <a:pt x="265753" y="10498"/>
                </a:lnTo>
                <a:lnTo>
                  <a:pt x="325543" y="2695"/>
                </a:lnTo>
                <a:lnTo>
                  <a:pt x="388571" y="0"/>
                </a:lnTo>
                <a:lnTo>
                  <a:pt x="451600" y="2695"/>
                </a:lnTo>
                <a:lnTo>
                  <a:pt x="511390" y="10498"/>
                </a:lnTo>
                <a:lnTo>
                  <a:pt x="567143" y="22984"/>
                </a:lnTo>
                <a:lnTo>
                  <a:pt x="618057" y="39731"/>
                </a:lnTo>
                <a:lnTo>
                  <a:pt x="663333" y="60313"/>
                </a:lnTo>
                <a:lnTo>
                  <a:pt x="702171" y="84307"/>
                </a:lnTo>
                <a:lnTo>
                  <a:pt x="733772" y="111289"/>
                </a:lnTo>
                <a:lnTo>
                  <a:pt x="772057" y="172521"/>
                </a:lnTo>
                <a:lnTo>
                  <a:pt x="777143" y="205923"/>
                </a:lnTo>
                <a:lnTo>
                  <a:pt x="769608" y="246285"/>
                </a:lnTo>
                <a:lnTo>
                  <a:pt x="747565" y="284727"/>
                </a:lnTo>
                <a:lnTo>
                  <a:pt x="711859" y="320170"/>
                </a:lnTo>
                <a:lnTo>
                  <a:pt x="663333" y="351533"/>
                </a:lnTo>
                <a:lnTo>
                  <a:pt x="624834" y="369410"/>
                </a:lnTo>
                <a:lnTo>
                  <a:pt x="582612" y="384334"/>
                </a:lnTo>
                <a:lnTo>
                  <a:pt x="537271" y="396172"/>
                </a:lnTo>
                <a:lnTo>
                  <a:pt x="489415" y="404792"/>
                </a:lnTo>
                <a:lnTo>
                  <a:pt x="439647" y="410061"/>
                </a:lnTo>
                <a:lnTo>
                  <a:pt x="388571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77650" y="1425586"/>
            <a:ext cx="777240" cy="412115"/>
          </a:xfrm>
          <a:custGeom>
            <a:avLst/>
            <a:gdLst/>
            <a:ahLst/>
            <a:cxnLst/>
            <a:rect l="l" t="t" r="r" b="b"/>
            <a:pathLst>
              <a:path w="777240" h="412114">
                <a:moveTo>
                  <a:pt x="388571" y="0"/>
                </a:moveTo>
                <a:lnTo>
                  <a:pt x="451600" y="2695"/>
                </a:lnTo>
                <a:lnTo>
                  <a:pt x="511390" y="10498"/>
                </a:lnTo>
                <a:lnTo>
                  <a:pt x="567143" y="22984"/>
                </a:lnTo>
                <a:lnTo>
                  <a:pt x="618057" y="39731"/>
                </a:lnTo>
                <a:lnTo>
                  <a:pt x="663333" y="60313"/>
                </a:lnTo>
                <a:lnTo>
                  <a:pt x="702171" y="84307"/>
                </a:lnTo>
                <a:lnTo>
                  <a:pt x="733772" y="111289"/>
                </a:lnTo>
                <a:lnTo>
                  <a:pt x="772057" y="172521"/>
                </a:lnTo>
                <a:lnTo>
                  <a:pt x="777143" y="205923"/>
                </a:lnTo>
                <a:lnTo>
                  <a:pt x="769608" y="246285"/>
                </a:lnTo>
                <a:lnTo>
                  <a:pt x="747565" y="284727"/>
                </a:lnTo>
                <a:lnTo>
                  <a:pt x="711859" y="320170"/>
                </a:lnTo>
                <a:lnTo>
                  <a:pt x="663333" y="351533"/>
                </a:lnTo>
                <a:lnTo>
                  <a:pt x="624834" y="369410"/>
                </a:lnTo>
                <a:lnTo>
                  <a:pt x="582612" y="384334"/>
                </a:lnTo>
                <a:lnTo>
                  <a:pt x="537271" y="396172"/>
                </a:lnTo>
                <a:lnTo>
                  <a:pt x="489415" y="404792"/>
                </a:lnTo>
                <a:lnTo>
                  <a:pt x="439647" y="410061"/>
                </a:lnTo>
                <a:lnTo>
                  <a:pt x="388571" y="411847"/>
                </a:lnTo>
                <a:lnTo>
                  <a:pt x="325543" y="409152"/>
                </a:lnTo>
                <a:lnTo>
                  <a:pt x="265753" y="401349"/>
                </a:lnTo>
                <a:lnTo>
                  <a:pt x="210000" y="388862"/>
                </a:lnTo>
                <a:lnTo>
                  <a:pt x="159086" y="372115"/>
                </a:lnTo>
                <a:lnTo>
                  <a:pt x="113810" y="351533"/>
                </a:lnTo>
                <a:lnTo>
                  <a:pt x="74971" y="327539"/>
                </a:lnTo>
                <a:lnTo>
                  <a:pt x="43371" y="300557"/>
                </a:lnTo>
                <a:lnTo>
                  <a:pt x="5085" y="239325"/>
                </a:lnTo>
                <a:lnTo>
                  <a:pt x="0" y="205923"/>
                </a:lnTo>
                <a:lnTo>
                  <a:pt x="19809" y="140835"/>
                </a:lnTo>
                <a:lnTo>
                  <a:pt x="74971" y="84307"/>
                </a:lnTo>
                <a:lnTo>
                  <a:pt x="113810" y="60313"/>
                </a:lnTo>
                <a:lnTo>
                  <a:pt x="159086" y="39731"/>
                </a:lnTo>
                <a:lnTo>
                  <a:pt x="210000" y="22984"/>
                </a:lnTo>
                <a:lnTo>
                  <a:pt x="265753" y="10498"/>
                </a:lnTo>
                <a:lnTo>
                  <a:pt x="325543" y="2695"/>
                </a:lnTo>
                <a:lnTo>
                  <a:pt x="388571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73160" y="1590598"/>
            <a:ext cx="300145" cy="819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57094" y="1995613"/>
            <a:ext cx="609600" cy="323215"/>
          </a:xfrm>
          <a:custGeom>
            <a:avLst/>
            <a:gdLst/>
            <a:ahLst/>
            <a:cxnLst/>
            <a:rect l="l" t="t" r="r" b="b"/>
            <a:pathLst>
              <a:path w="609600" h="323214">
                <a:moveTo>
                  <a:pt x="608995" y="0"/>
                </a:moveTo>
                <a:lnTo>
                  <a:pt x="608995" y="322737"/>
                </a:lnTo>
                <a:lnTo>
                  <a:pt x="0" y="322737"/>
                </a:lnTo>
                <a:lnTo>
                  <a:pt x="0" y="0"/>
                </a:lnTo>
                <a:lnTo>
                  <a:pt x="608995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57094" y="1995613"/>
            <a:ext cx="609600" cy="323215"/>
          </a:xfrm>
          <a:custGeom>
            <a:avLst/>
            <a:gdLst/>
            <a:ahLst/>
            <a:cxnLst/>
            <a:rect l="l" t="t" r="r" b="b"/>
            <a:pathLst>
              <a:path w="609600" h="323214">
                <a:moveTo>
                  <a:pt x="608995" y="0"/>
                </a:moveTo>
                <a:lnTo>
                  <a:pt x="608995" y="322737"/>
                </a:lnTo>
                <a:lnTo>
                  <a:pt x="0" y="322737"/>
                </a:lnTo>
                <a:lnTo>
                  <a:pt x="0" y="0"/>
                </a:lnTo>
                <a:lnTo>
                  <a:pt x="608995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72308" y="1767595"/>
            <a:ext cx="228677" cy="218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03082" y="1950979"/>
            <a:ext cx="777240" cy="412115"/>
          </a:xfrm>
          <a:custGeom>
            <a:avLst/>
            <a:gdLst/>
            <a:ahLst/>
            <a:cxnLst/>
            <a:rect l="l" t="t" r="r" b="b"/>
            <a:pathLst>
              <a:path w="777239" h="412114">
                <a:moveTo>
                  <a:pt x="388571" y="411847"/>
                </a:moveTo>
                <a:lnTo>
                  <a:pt x="325543" y="409152"/>
                </a:lnTo>
                <a:lnTo>
                  <a:pt x="265752" y="401349"/>
                </a:lnTo>
                <a:lnTo>
                  <a:pt x="210000" y="388862"/>
                </a:lnTo>
                <a:lnTo>
                  <a:pt x="159086" y="372115"/>
                </a:lnTo>
                <a:lnTo>
                  <a:pt x="113809" y="351533"/>
                </a:lnTo>
                <a:lnTo>
                  <a:pt x="74971" y="327539"/>
                </a:lnTo>
                <a:lnTo>
                  <a:pt x="43371" y="300557"/>
                </a:lnTo>
                <a:lnTo>
                  <a:pt x="5085" y="239325"/>
                </a:lnTo>
                <a:lnTo>
                  <a:pt x="0" y="205923"/>
                </a:lnTo>
                <a:lnTo>
                  <a:pt x="5085" y="172521"/>
                </a:lnTo>
                <a:lnTo>
                  <a:pt x="43371" y="111289"/>
                </a:lnTo>
                <a:lnTo>
                  <a:pt x="74971" y="84307"/>
                </a:lnTo>
                <a:lnTo>
                  <a:pt x="113809" y="60313"/>
                </a:lnTo>
                <a:lnTo>
                  <a:pt x="159086" y="39731"/>
                </a:lnTo>
                <a:lnTo>
                  <a:pt x="210000" y="22984"/>
                </a:lnTo>
                <a:lnTo>
                  <a:pt x="265752" y="10498"/>
                </a:lnTo>
                <a:lnTo>
                  <a:pt x="325543" y="2695"/>
                </a:lnTo>
                <a:lnTo>
                  <a:pt x="388571" y="0"/>
                </a:lnTo>
                <a:lnTo>
                  <a:pt x="451599" y="2695"/>
                </a:lnTo>
                <a:lnTo>
                  <a:pt x="511390" y="10498"/>
                </a:lnTo>
                <a:lnTo>
                  <a:pt x="567142" y="22984"/>
                </a:lnTo>
                <a:lnTo>
                  <a:pt x="618056" y="39731"/>
                </a:lnTo>
                <a:lnTo>
                  <a:pt x="663333" y="60313"/>
                </a:lnTo>
                <a:lnTo>
                  <a:pt x="702171" y="84307"/>
                </a:lnTo>
                <a:lnTo>
                  <a:pt x="733771" y="111289"/>
                </a:lnTo>
                <a:lnTo>
                  <a:pt x="772057" y="172521"/>
                </a:lnTo>
                <a:lnTo>
                  <a:pt x="777143" y="205923"/>
                </a:lnTo>
                <a:lnTo>
                  <a:pt x="769607" y="246285"/>
                </a:lnTo>
                <a:lnTo>
                  <a:pt x="747564" y="284727"/>
                </a:lnTo>
                <a:lnTo>
                  <a:pt x="711858" y="320170"/>
                </a:lnTo>
                <a:lnTo>
                  <a:pt x="663332" y="351533"/>
                </a:lnTo>
                <a:lnTo>
                  <a:pt x="624834" y="369410"/>
                </a:lnTo>
                <a:lnTo>
                  <a:pt x="582612" y="384334"/>
                </a:lnTo>
                <a:lnTo>
                  <a:pt x="537271" y="396172"/>
                </a:lnTo>
                <a:lnTo>
                  <a:pt x="489414" y="404792"/>
                </a:lnTo>
                <a:lnTo>
                  <a:pt x="439646" y="410061"/>
                </a:lnTo>
                <a:lnTo>
                  <a:pt x="388571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03082" y="1950979"/>
            <a:ext cx="777240" cy="412115"/>
          </a:xfrm>
          <a:custGeom>
            <a:avLst/>
            <a:gdLst/>
            <a:ahLst/>
            <a:cxnLst/>
            <a:rect l="l" t="t" r="r" b="b"/>
            <a:pathLst>
              <a:path w="777239" h="412114">
                <a:moveTo>
                  <a:pt x="388571" y="0"/>
                </a:moveTo>
                <a:lnTo>
                  <a:pt x="451599" y="2695"/>
                </a:lnTo>
                <a:lnTo>
                  <a:pt x="511390" y="10498"/>
                </a:lnTo>
                <a:lnTo>
                  <a:pt x="567142" y="22984"/>
                </a:lnTo>
                <a:lnTo>
                  <a:pt x="618056" y="39731"/>
                </a:lnTo>
                <a:lnTo>
                  <a:pt x="663333" y="60313"/>
                </a:lnTo>
                <a:lnTo>
                  <a:pt x="702171" y="84307"/>
                </a:lnTo>
                <a:lnTo>
                  <a:pt x="733771" y="111289"/>
                </a:lnTo>
                <a:lnTo>
                  <a:pt x="772057" y="172521"/>
                </a:lnTo>
                <a:lnTo>
                  <a:pt x="777143" y="205923"/>
                </a:lnTo>
                <a:lnTo>
                  <a:pt x="769607" y="246285"/>
                </a:lnTo>
                <a:lnTo>
                  <a:pt x="747564" y="284727"/>
                </a:lnTo>
                <a:lnTo>
                  <a:pt x="711858" y="320170"/>
                </a:lnTo>
                <a:lnTo>
                  <a:pt x="663332" y="351533"/>
                </a:lnTo>
                <a:lnTo>
                  <a:pt x="624834" y="369410"/>
                </a:lnTo>
                <a:lnTo>
                  <a:pt x="582612" y="384334"/>
                </a:lnTo>
                <a:lnTo>
                  <a:pt x="537271" y="396172"/>
                </a:lnTo>
                <a:lnTo>
                  <a:pt x="489414" y="404792"/>
                </a:lnTo>
                <a:lnTo>
                  <a:pt x="439646" y="410061"/>
                </a:lnTo>
                <a:lnTo>
                  <a:pt x="388571" y="411847"/>
                </a:lnTo>
                <a:lnTo>
                  <a:pt x="325543" y="409152"/>
                </a:lnTo>
                <a:lnTo>
                  <a:pt x="265752" y="401349"/>
                </a:lnTo>
                <a:lnTo>
                  <a:pt x="210000" y="388862"/>
                </a:lnTo>
                <a:lnTo>
                  <a:pt x="159086" y="372115"/>
                </a:lnTo>
                <a:lnTo>
                  <a:pt x="113809" y="351533"/>
                </a:lnTo>
                <a:lnTo>
                  <a:pt x="74971" y="327539"/>
                </a:lnTo>
                <a:lnTo>
                  <a:pt x="43371" y="300557"/>
                </a:lnTo>
                <a:lnTo>
                  <a:pt x="5085" y="239325"/>
                </a:lnTo>
                <a:lnTo>
                  <a:pt x="0" y="205923"/>
                </a:lnTo>
                <a:lnTo>
                  <a:pt x="19809" y="140835"/>
                </a:lnTo>
                <a:lnTo>
                  <a:pt x="74971" y="84307"/>
                </a:lnTo>
                <a:lnTo>
                  <a:pt x="113809" y="60313"/>
                </a:lnTo>
                <a:lnTo>
                  <a:pt x="159086" y="39731"/>
                </a:lnTo>
                <a:lnTo>
                  <a:pt x="210000" y="22984"/>
                </a:lnTo>
                <a:lnTo>
                  <a:pt x="265752" y="10498"/>
                </a:lnTo>
                <a:lnTo>
                  <a:pt x="325543" y="2695"/>
                </a:lnTo>
                <a:lnTo>
                  <a:pt x="388571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94626" y="2156981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262467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98651" y="2115991"/>
            <a:ext cx="105500" cy="8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16939" y="1995591"/>
            <a:ext cx="609600" cy="323215"/>
          </a:xfrm>
          <a:custGeom>
            <a:avLst/>
            <a:gdLst/>
            <a:ahLst/>
            <a:cxnLst/>
            <a:rect l="l" t="t" r="r" b="b"/>
            <a:pathLst>
              <a:path w="609600" h="323214">
                <a:moveTo>
                  <a:pt x="608994" y="0"/>
                </a:moveTo>
                <a:lnTo>
                  <a:pt x="608994" y="322737"/>
                </a:lnTo>
                <a:lnTo>
                  <a:pt x="0" y="322737"/>
                </a:lnTo>
                <a:lnTo>
                  <a:pt x="0" y="0"/>
                </a:lnTo>
                <a:lnTo>
                  <a:pt x="608994" y="0"/>
                </a:lnTo>
                <a:close/>
              </a:path>
            </a:pathLst>
          </a:custGeom>
          <a:solidFill>
            <a:srgbClr val="D9EA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16939" y="1995591"/>
            <a:ext cx="609600" cy="323215"/>
          </a:xfrm>
          <a:custGeom>
            <a:avLst/>
            <a:gdLst/>
            <a:ahLst/>
            <a:cxnLst/>
            <a:rect l="l" t="t" r="r" b="b"/>
            <a:pathLst>
              <a:path w="609600" h="323214">
                <a:moveTo>
                  <a:pt x="608994" y="0"/>
                </a:moveTo>
                <a:lnTo>
                  <a:pt x="608994" y="322737"/>
                </a:lnTo>
                <a:lnTo>
                  <a:pt x="0" y="322737"/>
                </a:lnTo>
                <a:lnTo>
                  <a:pt x="0" y="0"/>
                </a:lnTo>
                <a:lnTo>
                  <a:pt x="608994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40132" y="2156902"/>
            <a:ext cx="263525" cy="0"/>
          </a:xfrm>
          <a:custGeom>
            <a:avLst/>
            <a:gdLst/>
            <a:ahLst/>
            <a:cxnLst/>
            <a:rect l="l" t="t" r="r" b="b"/>
            <a:pathLst>
              <a:path w="263525">
                <a:moveTo>
                  <a:pt x="2629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44157" y="2115912"/>
            <a:ext cx="105500" cy="819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2846" y="1951042"/>
            <a:ext cx="777240" cy="412115"/>
          </a:xfrm>
          <a:custGeom>
            <a:avLst/>
            <a:gdLst/>
            <a:ahLst/>
            <a:cxnLst/>
            <a:rect l="l" t="t" r="r" b="b"/>
            <a:pathLst>
              <a:path w="777239" h="412114">
                <a:moveTo>
                  <a:pt x="388571" y="411847"/>
                </a:moveTo>
                <a:lnTo>
                  <a:pt x="325543" y="409152"/>
                </a:lnTo>
                <a:lnTo>
                  <a:pt x="265753" y="401349"/>
                </a:lnTo>
                <a:lnTo>
                  <a:pt x="210000" y="388862"/>
                </a:lnTo>
                <a:lnTo>
                  <a:pt x="159086" y="372115"/>
                </a:lnTo>
                <a:lnTo>
                  <a:pt x="113809" y="351533"/>
                </a:lnTo>
                <a:lnTo>
                  <a:pt x="74971" y="327539"/>
                </a:lnTo>
                <a:lnTo>
                  <a:pt x="43371" y="300557"/>
                </a:lnTo>
                <a:lnTo>
                  <a:pt x="5085" y="239325"/>
                </a:lnTo>
                <a:lnTo>
                  <a:pt x="0" y="205923"/>
                </a:lnTo>
                <a:lnTo>
                  <a:pt x="5085" y="172521"/>
                </a:lnTo>
                <a:lnTo>
                  <a:pt x="43371" y="111289"/>
                </a:lnTo>
                <a:lnTo>
                  <a:pt x="74971" y="84307"/>
                </a:lnTo>
                <a:lnTo>
                  <a:pt x="113810" y="60313"/>
                </a:lnTo>
                <a:lnTo>
                  <a:pt x="159086" y="39731"/>
                </a:lnTo>
                <a:lnTo>
                  <a:pt x="210000" y="22984"/>
                </a:lnTo>
                <a:lnTo>
                  <a:pt x="265753" y="10498"/>
                </a:lnTo>
                <a:lnTo>
                  <a:pt x="325543" y="2695"/>
                </a:lnTo>
                <a:lnTo>
                  <a:pt x="388571" y="0"/>
                </a:lnTo>
                <a:lnTo>
                  <a:pt x="451600" y="2695"/>
                </a:lnTo>
                <a:lnTo>
                  <a:pt x="511390" y="10498"/>
                </a:lnTo>
                <a:lnTo>
                  <a:pt x="567142" y="22984"/>
                </a:lnTo>
                <a:lnTo>
                  <a:pt x="618057" y="39731"/>
                </a:lnTo>
                <a:lnTo>
                  <a:pt x="663333" y="60313"/>
                </a:lnTo>
                <a:lnTo>
                  <a:pt x="702171" y="84307"/>
                </a:lnTo>
                <a:lnTo>
                  <a:pt x="733771" y="111289"/>
                </a:lnTo>
                <a:lnTo>
                  <a:pt x="772057" y="172521"/>
                </a:lnTo>
                <a:lnTo>
                  <a:pt x="777143" y="205923"/>
                </a:lnTo>
                <a:lnTo>
                  <a:pt x="769608" y="246284"/>
                </a:lnTo>
                <a:lnTo>
                  <a:pt x="747565" y="284727"/>
                </a:lnTo>
                <a:lnTo>
                  <a:pt x="711858" y="320170"/>
                </a:lnTo>
                <a:lnTo>
                  <a:pt x="663333" y="351533"/>
                </a:lnTo>
                <a:lnTo>
                  <a:pt x="624834" y="369410"/>
                </a:lnTo>
                <a:lnTo>
                  <a:pt x="582612" y="384334"/>
                </a:lnTo>
                <a:lnTo>
                  <a:pt x="537271" y="396172"/>
                </a:lnTo>
                <a:lnTo>
                  <a:pt x="489415" y="404792"/>
                </a:lnTo>
                <a:lnTo>
                  <a:pt x="439647" y="410061"/>
                </a:lnTo>
                <a:lnTo>
                  <a:pt x="388571" y="411847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62846" y="1951042"/>
            <a:ext cx="777240" cy="412115"/>
          </a:xfrm>
          <a:custGeom>
            <a:avLst/>
            <a:gdLst/>
            <a:ahLst/>
            <a:cxnLst/>
            <a:rect l="l" t="t" r="r" b="b"/>
            <a:pathLst>
              <a:path w="777239" h="412114">
                <a:moveTo>
                  <a:pt x="388571" y="0"/>
                </a:moveTo>
                <a:lnTo>
                  <a:pt x="451600" y="2695"/>
                </a:lnTo>
                <a:lnTo>
                  <a:pt x="511390" y="10498"/>
                </a:lnTo>
                <a:lnTo>
                  <a:pt x="567142" y="22984"/>
                </a:lnTo>
                <a:lnTo>
                  <a:pt x="618057" y="39731"/>
                </a:lnTo>
                <a:lnTo>
                  <a:pt x="663333" y="60313"/>
                </a:lnTo>
                <a:lnTo>
                  <a:pt x="702171" y="84307"/>
                </a:lnTo>
                <a:lnTo>
                  <a:pt x="733771" y="111289"/>
                </a:lnTo>
                <a:lnTo>
                  <a:pt x="772057" y="172521"/>
                </a:lnTo>
                <a:lnTo>
                  <a:pt x="777143" y="205923"/>
                </a:lnTo>
                <a:lnTo>
                  <a:pt x="769608" y="246284"/>
                </a:lnTo>
                <a:lnTo>
                  <a:pt x="747565" y="284727"/>
                </a:lnTo>
                <a:lnTo>
                  <a:pt x="711858" y="320170"/>
                </a:lnTo>
                <a:lnTo>
                  <a:pt x="663333" y="351533"/>
                </a:lnTo>
                <a:lnTo>
                  <a:pt x="624834" y="369410"/>
                </a:lnTo>
                <a:lnTo>
                  <a:pt x="582612" y="384334"/>
                </a:lnTo>
                <a:lnTo>
                  <a:pt x="537271" y="396172"/>
                </a:lnTo>
                <a:lnTo>
                  <a:pt x="489415" y="404792"/>
                </a:lnTo>
                <a:lnTo>
                  <a:pt x="439647" y="410061"/>
                </a:lnTo>
                <a:lnTo>
                  <a:pt x="388571" y="411847"/>
                </a:lnTo>
                <a:lnTo>
                  <a:pt x="325543" y="409152"/>
                </a:lnTo>
                <a:lnTo>
                  <a:pt x="265753" y="401349"/>
                </a:lnTo>
                <a:lnTo>
                  <a:pt x="210000" y="388862"/>
                </a:lnTo>
                <a:lnTo>
                  <a:pt x="159086" y="372115"/>
                </a:lnTo>
                <a:lnTo>
                  <a:pt x="113810" y="351533"/>
                </a:lnTo>
                <a:lnTo>
                  <a:pt x="74971" y="327539"/>
                </a:lnTo>
                <a:lnTo>
                  <a:pt x="43371" y="300557"/>
                </a:lnTo>
                <a:lnTo>
                  <a:pt x="5085" y="239325"/>
                </a:lnTo>
                <a:lnTo>
                  <a:pt x="0" y="205923"/>
                </a:lnTo>
                <a:lnTo>
                  <a:pt x="19809" y="140835"/>
                </a:lnTo>
                <a:lnTo>
                  <a:pt x="74971" y="84307"/>
                </a:lnTo>
                <a:lnTo>
                  <a:pt x="113810" y="60313"/>
                </a:lnTo>
                <a:lnTo>
                  <a:pt x="159086" y="39731"/>
                </a:lnTo>
                <a:lnTo>
                  <a:pt x="210000" y="22984"/>
                </a:lnTo>
                <a:lnTo>
                  <a:pt x="265753" y="10498"/>
                </a:lnTo>
                <a:lnTo>
                  <a:pt x="325543" y="2695"/>
                </a:lnTo>
                <a:lnTo>
                  <a:pt x="388571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54471" y="2156960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262467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58495" y="2115970"/>
            <a:ext cx="105500" cy="819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19750" y="2955732"/>
            <a:ext cx="2072005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"/>
                <a:cs typeface="Arial"/>
              </a:rPr>
              <a:t>Split one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graph  over </a:t>
            </a:r>
            <a:r>
              <a:rPr sz="2400" dirty="0">
                <a:latin typeface="Arial"/>
                <a:cs typeface="Arial"/>
              </a:rPr>
              <a:t>multiple  machines!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71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5286"/>
            <a:ext cx="38309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Side </a:t>
            </a:r>
            <a:r>
              <a:rPr sz="3600" spc="-5" dirty="0">
                <a:latin typeface="Arial"/>
                <a:cs typeface="Arial"/>
              </a:rPr>
              <a:t>Note: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Theano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81899" y="43250"/>
            <a:ext cx="4670249" cy="4575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0374" y="1072681"/>
            <a:ext cx="303149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TensorFlow is </a:t>
            </a:r>
            <a:r>
              <a:rPr sz="1800" dirty="0">
                <a:latin typeface="Arial"/>
                <a:cs typeface="Arial"/>
              </a:rPr>
              <a:t>similar </a:t>
            </a:r>
            <a:r>
              <a:rPr sz="1800" spc="-5" dirty="0">
                <a:latin typeface="Arial"/>
                <a:cs typeface="Arial"/>
              </a:rPr>
              <a:t>in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ways to </a:t>
            </a:r>
            <a:r>
              <a:rPr sz="1800" b="1" spc="-5" dirty="0">
                <a:latin typeface="Arial"/>
                <a:cs typeface="Arial"/>
              </a:rPr>
              <a:t>Theano </a:t>
            </a:r>
            <a:r>
              <a:rPr sz="1800" dirty="0">
                <a:latin typeface="Arial"/>
                <a:cs typeface="Arial"/>
              </a:rPr>
              <a:t>(earlier  </a:t>
            </a:r>
            <a:br>
              <a:rPr lang="en-US" altLang="ko-KR" sz="1800" dirty="0">
                <a:latin typeface="Arial"/>
                <a:cs typeface="Arial"/>
              </a:rPr>
            </a:br>
            <a:r>
              <a:rPr sz="1800" spc="-5" dirty="0">
                <a:latin typeface="Arial"/>
                <a:cs typeface="Arial"/>
              </a:rPr>
              <a:t>framework from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Montreal)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72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309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Side </a:t>
            </a:r>
            <a:r>
              <a:rPr spc="-5" dirty="0"/>
              <a:t>Note:</a:t>
            </a:r>
            <a:r>
              <a:rPr spc="-90" dirty="0"/>
              <a:t> </a:t>
            </a:r>
            <a:r>
              <a:rPr spc="-5" dirty="0"/>
              <a:t>Theano</a:t>
            </a:r>
          </a:p>
        </p:txBody>
      </p:sp>
      <p:sp>
        <p:nvSpPr>
          <p:cNvPr id="3" name="object 3"/>
          <p:cNvSpPr/>
          <p:nvPr/>
        </p:nvSpPr>
        <p:spPr>
          <a:xfrm>
            <a:off x="4473750" y="0"/>
            <a:ext cx="4670249" cy="4575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099" y="999818"/>
            <a:ext cx="2781300" cy="733425"/>
          </a:xfrm>
          <a:custGeom>
            <a:avLst/>
            <a:gdLst/>
            <a:ahLst/>
            <a:cxnLst/>
            <a:rect l="l" t="t" r="r" b="b"/>
            <a:pathLst>
              <a:path w="2781300" h="733425">
                <a:moveTo>
                  <a:pt x="0" y="0"/>
                </a:moveTo>
                <a:lnTo>
                  <a:pt x="2780699" y="0"/>
                </a:lnTo>
                <a:lnTo>
                  <a:pt x="2780699" y="733200"/>
                </a:lnTo>
                <a:lnTo>
                  <a:pt x="0" y="73320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6999" y="1025506"/>
            <a:ext cx="26168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Define </a:t>
            </a:r>
            <a:r>
              <a:rPr sz="1800" dirty="0">
                <a:latin typeface="Arial"/>
                <a:cs typeface="Arial"/>
              </a:rPr>
              <a:t>symbolic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variables  (similar </a:t>
            </a:r>
            <a:r>
              <a:rPr sz="1800" spc="-5" dirty="0">
                <a:latin typeface="Arial"/>
                <a:cs typeface="Arial"/>
              </a:rPr>
              <a:t>to TensorFlow  placeholder)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47239" y="1427687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>
                <a:moveTo>
                  <a:pt x="0" y="0"/>
                </a:moveTo>
                <a:lnTo>
                  <a:pt x="8516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9414" y="1386696"/>
            <a:ext cx="105500" cy="819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73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574" y="145286"/>
            <a:ext cx="38309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Side </a:t>
            </a:r>
            <a:r>
              <a:rPr sz="3600" spc="-5" dirty="0">
                <a:latin typeface="Arial"/>
                <a:cs typeface="Arial"/>
              </a:rPr>
              <a:t>Note:</a:t>
            </a:r>
            <a:r>
              <a:rPr sz="3600" spc="-9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Theano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73750" y="0"/>
            <a:ext cx="4670249" cy="457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099" y="1838025"/>
            <a:ext cx="4618990" cy="1347470"/>
          </a:xfrm>
          <a:custGeom>
            <a:avLst/>
            <a:gdLst/>
            <a:ahLst/>
            <a:cxnLst/>
            <a:rect l="l" t="t" r="r" b="b"/>
            <a:pathLst>
              <a:path w="4618990" h="1347470">
                <a:moveTo>
                  <a:pt x="0" y="0"/>
                </a:moveTo>
                <a:lnTo>
                  <a:pt x="4618499" y="0"/>
                </a:lnTo>
                <a:lnTo>
                  <a:pt x="4618499" y="1346999"/>
                </a:lnTo>
                <a:lnTo>
                  <a:pt x="0" y="1346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6999" y="1863706"/>
            <a:ext cx="24110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Forward pass: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  </a:t>
            </a:r>
            <a:r>
              <a:rPr sz="1800" spc="-5" dirty="0">
                <a:latin typeface="Arial"/>
                <a:cs typeface="Arial"/>
              </a:rPr>
              <a:t>predictions 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47239" y="2265887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>
                <a:moveTo>
                  <a:pt x="0" y="0"/>
                </a:moveTo>
                <a:lnTo>
                  <a:pt x="8516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9414" y="2224896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74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309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Side </a:t>
            </a:r>
            <a:r>
              <a:rPr spc="-5" dirty="0"/>
              <a:t>Note:</a:t>
            </a:r>
            <a:r>
              <a:rPr spc="-90" dirty="0"/>
              <a:t> </a:t>
            </a:r>
            <a:r>
              <a:rPr spc="-5" dirty="0"/>
              <a:t>Theano</a:t>
            </a:r>
          </a:p>
        </p:txBody>
      </p:sp>
      <p:sp>
        <p:nvSpPr>
          <p:cNvPr id="3" name="object 3"/>
          <p:cNvSpPr/>
          <p:nvPr/>
        </p:nvSpPr>
        <p:spPr>
          <a:xfrm>
            <a:off x="4473750" y="0"/>
            <a:ext cx="4670249" cy="457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099" y="1838025"/>
            <a:ext cx="4618990" cy="1347470"/>
          </a:xfrm>
          <a:custGeom>
            <a:avLst/>
            <a:gdLst/>
            <a:ahLst/>
            <a:cxnLst/>
            <a:rect l="l" t="t" r="r" b="b"/>
            <a:pathLst>
              <a:path w="4618990" h="1347470">
                <a:moveTo>
                  <a:pt x="0" y="0"/>
                </a:moveTo>
                <a:lnTo>
                  <a:pt x="4618499" y="0"/>
                </a:lnTo>
                <a:lnTo>
                  <a:pt x="4618499" y="1346999"/>
                </a:lnTo>
                <a:lnTo>
                  <a:pt x="0" y="1346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5000" y="1863706"/>
            <a:ext cx="321373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80772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Forward pass: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  </a:t>
            </a:r>
            <a:r>
              <a:rPr sz="1800" spc="-5" dirty="0">
                <a:latin typeface="Arial"/>
                <a:cs typeface="Arial"/>
              </a:rPr>
              <a:t>predictions 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(no computation </a:t>
            </a:r>
            <a:r>
              <a:rPr sz="1800" spc="-5" dirty="0">
                <a:latin typeface="Arial"/>
                <a:cs typeface="Arial"/>
              </a:rPr>
              <a:t>performed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yet)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47239" y="2265887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>
                <a:moveTo>
                  <a:pt x="0" y="0"/>
                </a:moveTo>
                <a:lnTo>
                  <a:pt x="8516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9414" y="2224896"/>
            <a:ext cx="105500" cy="819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75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309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Side </a:t>
            </a:r>
            <a:r>
              <a:rPr spc="-5" dirty="0"/>
              <a:t>Note:</a:t>
            </a:r>
            <a:r>
              <a:rPr spc="-90" dirty="0"/>
              <a:t> </a:t>
            </a:r>
            <a:r>
              <a:rPr spc="-5" dirty="0"/>
              <a:t>Theano</a:t>
            </a:r>
          </a:p>
        </p:txBody>
      </p:sp>
      <p:sp>
        <p:nvSpPr>
          <p:cNvPr id="3" name="object 3"/>
          <p:cNvSpPr/>
          <p:nvPr/>
        </p:nvSpPr>
        <p:spPr>
          <a:xfrm>
            <a:off x="4473750" y="0"/>
            <a:ext cx="4670249" cy="457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099" y="3282274"/>
            <a:ext cx="4618990" cy="512445"/>
          </a:xfrm>
          <a:custGeom>
            <a:avLst/>
            <a:gdLst/>
            <a:ahLst/>
            <a:cxnLst/>
            <a:rect l="l" t="t" r="r" b="b"/>
            <a:pathLst>
              <a:path w="4618990" h="512445">
                <a:moveTo>
                  <a:pt x="0" y="0"/>
                </a:moveTo>
                <a:lnTo>
                  <a:pt x="4618499" y="0"/>
                </a:lnTo>
                <a:lnTo>
                  <a:pt x="4618499" y="512399"/>
                </a:lnTo>
                <a:lnTo>
                  <a:pt x="0" y="5123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5000" y="3159106"/>
            <a:ext cx="3213735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Ask Theano 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Arial"/>
                <a:cs typeface="Arial"/>
              </a:rPr>
              <a:t>gradients </a:t>
            </a:r>
            <a:r>
              <a:rPr sz="1800" spc="-5" dirty="0">
                <a:latin typeface="Arial"/>
                <a:cs typeface="Arial"/>
              </a:rPr>
              <a:t>for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(no computation </a:t>
            </a:r>
            <a:r>
              <a:rPr sz="1800" spc="-5" dirty="0">
                <a:latin typeface="Arial"/>
                <a:cs typeface="Arial"/>
              </a:rPr>
              <a:t>performed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yet)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47239" y="3561286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>
                <a:moveTo>
                  <a:pt x="0" y="0"/>
                </a:moveTo>
                <a:lnTo>
                  <a:pt x="8516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9414" y="3520296"/>
            <a:ext cx="105500" cy="81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76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309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Side </a:t>
            </a:r>
            <a:r>
              <a:rPr spc="-5" dirty="0"/>
              <a:t>Note:</a:t>
            </a:r>
            <a:r>
              <a:rPr spc="-90" dirty="0"/>
              <a:t> </a:t>
            </a:r>
            <a:r>
              <a:rPr spc="-5" dirty="0"/>
              <a:t>Theano</a:t>
            </a:r>
          </a:p>
        </p:txBody>
      </p:sp>
      <p:sp>
        <p:nvSpPr>
          <p:cNvPr id="3" name="object 3"/>
          <p:cNvSpPr/>
          <p:nvPr/>
        </p:nvSpPr>
        <p:spPr>
          <a:xfrm>
            <a:off x="4473750" y="0"/>
            <a:ext cx="4670249" cy="457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099" y="3739474"/>
            <a:ext cx="4618990" cy="836294"/>
          </a:xfrm>
          <a:custGeom>
            <a:avLst/>
            <a:gdLst/>
            <a:ahLst/>
            <a:cxnLst/>
            <a:rect l="l" t="t" r="r" b="b"/>
            <a:pathLst>
              <a:path w="4618990" h="836295">
                <a:moveTo>
                  <a:pt x="0" y="0"/>
                </a:moveTo>
                <a:lnTo>
                  <a:pt x="4618499" y="0"/>
                </a:lnTo>
                <a:lnTo>
                  <a:pt x="4618499" y="836099"/>
                </a:lnTo>
                <a:lnTo>
                  <a:pt x="0" y="8360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574" y="3616306"/>
            <a:ext cx="327532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Compile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function </a:t>
            </a:r>
            <a:r>
              <a:rPr sz="1800" spc="-5" dirty="0">
                <a:latin typeface="Arial"/>
                <a:cs typeface="Arial"/>
              </a:rPr>
              <a:t>that  </a:t>
            </a:r>
            <a:r>
              <a:rPr sz="1800" dirty="0">
                <a:latin typeface="Arial"/>
                <a:cs typeface="Arial"/>
              </a:rPr>
              <a:t>computes </a:t>
            </a:r>
            <a:r>
              <a:rPr sz="1800" spc="-5" dirty="0">
                <a:latin typeface="Arial"/>
                <a:cs typeface="Arial"/>
              </a:rPr>
              <a:t>loss, </a:t>
            </a:r>
            <a:r>
              <a:rPr sz="1800" dirty="0">
                <a:latin typeface="Arial"/>
                <a:cs typeface="Arial"/>
              </a:rPr>
              <a:t>scores, </a:t>
            </a:r>
            <a:r>
              <a:rPr sz="1800" spc="-5" dirty="0">
                <a:latin typeface="Arial"/>
                <a:cs typeface="Arial"/>
              </a:rPr>
              <a:t>and  gradients from data and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47239" y="4018486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>
                <a:moveTo>
                  <a:pt x="0" y="0"/>
                </a:moveTo>
                <a:lnTo>
                  <a:pt x="85169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9414" y="3977496"/>
            <a:ext cx="105500" cy="819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77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309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Side </a:t>
            </a:r>
            <a:r>
              <a:rPr spc="-5" dirty="0"/>
              <a:t>Note:</a:t>
            </a:r>
            <a:r>
              <a:rPr spc="-90" dirty="0"/>
              <a:t> </a:t>
            </a:r>
            <a:r>
              <a:rPr spc="-5" dirty="0"/>
              <a:t>Theano</a:t>
            </a:r>
          </a:p>
        </p:txBody>
      </p:sp>
      <p:sp>
        <p:nvSpPr>
          <p:cNvPr id="3" name="object 3"/>
          <p:cNvSpPr/>
          <p:nvPr/>
        </p:nvSpPr>
        <p:spPr>
          <a:xfrm>
            <a:off x="4473750" y="0"/>
            <a:ext cx="4670249" cy="457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099" y="3739474"/>
            <a:ext cx="4618990" cy="836294"/>
          </a:xfrm>
          <a:custGeom>
            <a:avLst/>
            <a:gdLst/>
            <a:ahLst/>
            <a:cxnLst/>
            <a:rect l="l" t="t" r="r" b="b"/>
            <a:pathLst>
              <a:path w="4618990" h="836295">
                <a:moveTo>
                  <a:pt x="0" y="0"/>
                </a:moveTo>
                <a:lnTo>
                  <a:pt x="4618499" y="0"/>
                </a:lnTo>
                <a:lnTo>
                  <a:pt x="4618499" y="836099"/>
                </a:lnTo>
                <a:lnTo>
                  <a:pt x="0" y="8360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55275" y="3616306"/>
            <a:ext cx="257302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Run the function </a:t>
            </a:r>
            <a:r>
              <a:rPr sz="1800" dirty="0">
                <a:latin typeface="Arial"/>
                <a:cs typeface="Arial"/>
              </a:rPr>
              <a:t>many  </a:t>
            </a:r>
            <a:r>
              <a:rPr sz="1800" spc="-5" dirty="0">
                <a:latin typeface="Arial"/>
                <a:cs typeface="Arial"/>
              </a:rPr>
              <a:t>times to train the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1296" y="2763023"/>
            <a:ext cx="1905" cy="810895"/>
          </a:xfrm>
          <a:custGeom>
            <a:avLst/>
            <a:gdLst/>
            <a:ahLst/>
            <a:cxnLst/>
            <a:rect l="l" t="t" r="r" b="b"/>
            <a:pathLst>
              <a:path w="1905" h="810895">
                <a:moveTo>
                  <a:pt x="1840" y="81090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0306" y="2667048"/>
            <a:ext cx="81980" cy="105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100" y="926875"/>
            <a:ext cx="3979874" cy="1721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812" y="912587"/>
            <a:ext cx="4008754" cy="1750695"/>
          </a:xfrm>
          <a:custGeom>
            <a:avLst/>
            <a:gdLst/>
            <a:ahLst/>
            <a:cxnLst/>
            <a:rect l="l" t="t" r="r" b="b"/>
            <a:pathLst>
              <a:path w="4008754" h="1750695">
                <a:moveTo>
                  <a:pt x="0" y="0"/>
                </a:moveTo>
                <a:lnTo>
                  <a:pt x="4008449" y="0"/>
                </a:lnTo>
                <a:lnTo>
                  <a:pt x="4008449" y="1750424"/>
                </a:lnTo>
                <a:lnTo>
                  <a:pt x="0" y="1750424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99125" y="4704900"/>
            <a:ext cx="123888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823163" y="4713450"/>
            <a:ext cx="33337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310"/>
              </a:lnSpc>
            </a:pPr>
            <a:fld id="{81D60167-4931-47E6-BA6A-407CBD079E47}" type="slidenum">
              <a:rPr sz="2000" dirty="0">
                <a:solidFill>
                  <a:srgbClr val="FFFFFF"/>
                </a:solidFill>
                <a:latin typeface="Arial"/>
                <a:cs typeface="Arial"/>
              </a:rPr>
              <a:t>78</a:t>
            </a:fld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4485" y="1737391"/>
            <a:ext cx="229108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PyTorch</a:t>
            </a:r>
            <a:endParaRPr sz="4800"/>
          </a:p>
          <a:p>
            <a:pPr marL="183515">
              <a:lnSpc>
                <a:spcPct val="100000"/>
              </a:lnSpc>
              <a:spcBef>
                <a:spcPts val="85"/>
              </a:spcBef>
            </a:pPr>
            <a:r>
              <a:rPr sz="3000" dirty="0"/>
              <a:t>(Facebook)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7979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2777" y="1025725"/>
            <a:ext cx="3471061" cy="3523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8945" y="274625"/>
            <a:ext cx="4878528" cy="4027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150" y="292910"/>
            <a:ext cx="266573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/>
              <a:t>Spot </a:t>
            </a:r>
            <a:r>
              <a:rPr sz="3000" spc="-5" dirty="0"/>
              <a:t>the</a:t>
            </a:r>
            <a:r>
              <a:rPr sz="3000" spc="-90" dirty="0"/>
              <a:t> </a:t>
            </a:r>
            <a:r>
              <a:rPr sz="3000" spc="-5" dirty="0"/>
              <a:t>GPUs!</a:t>
            </a:r>
            <a:endParaRPr sz="3000"/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dirty="0"/>
              <a:t>(graphics </a:t>
            </a:r>
            <a:r>
              <a:rPr sz="1800" spc="-5" dirty="0"/>
              <a:t>processing</a:t>
            </a:r>
            <a:r>
              <a:rPr sz="1800" spc="-80" dirty="0"/>
              <a:t> </a:t>
            </a:r>
            <a:r>
              <a:rPr sz="1800" spc="-5" dirty="0"/>
              <a:t>unit)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3369650" y="2608671"/>
            <a:ext cx="1459865" cy="109220"/>
          </a:xfrm>
          <a:custGeom>
            <a:avLst/>
            <a:gdLst/>
            <a:ahLst/>
            <a:cxnLst/>
            <a:rect l="l" t="t" r="r" b="b"/>
            <a:pathLst>
              <a:path w="1459864" h="109219">
                <a:moveTo>
                  <a:pt x="0" y="109028"/>
                </a:moveTo>
                <a:lnTo>
                  <a:pt x="1459526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11372" y="2547317"/>
            <a:ext cx="161406" cy="1227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6262" y="3429851"/>
            <a:ext cx="1172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999999"/>
                </a:solidFill>
                <a:uFill>
                  <a:solidFill>
                    <a:srgbClr val="999999"/>
                  </a:solidFill>
                </a:uFill>
                <a:latin typeface="Arial"/>
                <a:cs typeface="Arial"/>
              </a:rPr>
              <a:t>This image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 is in the public</a:t>
            </a:r>
            <a:r>
              <a:rPr sz="600" spc="-6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999999"/>
                </a:solidFill>
                <a:latin typeface="Arial"/>
                <a:cs typeface="Arial"/>
              </a:rPr>
              <a:t>domain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6850" y="1999200"/>
            <a:ext cx="3233420" cy="1437005"/>
          </a:xfrm>
          <a:custGeom>
            <a:avLst/>
            <a:gdLst/>
            <a:ahLst/>
            <a:cxnLst/>
            <a:rect l="l" t="t" r="r" b="b"/>
            <a:pathLst>
              <a:path w="3233420" h="1437004">
                <a:moveTo>
                  <a:pt x="0" y="0"/>
                </a:moveTo>
                <a:lnTo>
                  <a:pt x="3232799" y="0"/>
                </a:lnTo>
                <a:lnTo>
                  <a:pt x="3232799" y="1436999"/>
                </a:lnTo>
                <a:lnTo>
                  <a:pt x="0" y="1436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34429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17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977071" y="47134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5285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 Three </a:t>
            </a:r>
            <a:r>
              <a:rPr spc="-5" dirty="0"/>
              <a:t>Levels of</a:t>
            </a:r>
            <a:r>
              <a:rPr spc="-80" dirty="0"/>
              <a:t> </a:t>
            </a:r>
            <a:r>
              <a:rPr spc="-5" dirty="0"/>
              <a:t>Abstraction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8080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0725" y="1383868"/>
            <a:ext cx="3830320" cy="31781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latin typeface="Arial"/>
                <a:cs typeface="Arial"/>
              </a:rPr>
              <a:t>Tensor</a:t>
            </a:r>
            <a:r>
              <a:rPr sz="2400" spc="-5" dirty="0">
                <a:latin typeface="Arial"/>
                <a:cs typeface="Arial"/>
              </a:rPr>
              <a:t>: Imperative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ndarray,  but </a:t>
            </a:r>
            <a:r>
              <a:rPr sz="2400" dirty="0">
                <a:latin typeface="Arial"/>
                <a:cs typeface="Arial"/>
              </a:rPr>
              <a:t>runs </a:t>
            </a:r>
            <a:r>
              <a:rPr sz="2400" spc="-5" dirty="0">
                <a:latin typeface="Arial"/>
                <a:cs typeface="Arial"/>
              </a:rPr>
              <a:t>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GPU</a:t>
            </a:r>
            <a:endParaRPr sz="2400">
              <a:latin typeface="Arial"/>
              <a:cs typeface="Arial"/>
            </a:endParaRPr>
          </a:p>
          <a:p>
            <a:pPr marL="12700" marR="48895">
              <a:lnSpc>
                <a:spcPts val="2850"/>
              </a:lnSpc>
              <a:spcBef>
                <a:spcPts val="855"/>
              </a:spcBef>
            </a:pPr>
            <a:r>
              <a:rPr sz="2400" b="1" spc="-5" dirty="0">
                <a:latin typeface="Arial"/>
                <a:cs typeface="Arial"/>
              </a:rPr>
              <a:t>Variable</a:t>
            </a:r>
            <a:r>
              <a:rPr sz="2400" spc="-5" dirty="0">
                <a:latin typeface="Arial"/>
                <a:cs typeface="Arial"/>
              </a:rPr>
              <a:t>: Node in </a:t>
            </a:r>
            <a:r>
              <a:rPr sz="2400" dirty="0">
                <a:latin typeface="Arial"/>
                <a:cs typeface="Arial"/>
              </a:rPr>
              <a:t>a  computational </a:t>
            </a:r>
            <a:r>
              <a:rPr sz="2400" spc="-5" dirty="0">
                <a:latin typeface="Arial"/>
                <a:cs typeface="Arial"/>
              </a:rPr>
              <a:t>graph;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stores  </a:t>
            </a:r>
            <a:r>
              <a:rPr sz="2400" spc="-5" dirty="0">
                <a:latin typeface="Arial"/>
                <a:cs typeface="Arial"/>
              </a:rPr>
              <a:t>data 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gradient</a:t>
            </a:r>
            <a:endParaRPr sz="2400">
              <a:latin typeface="Arial"/>
              <a:cs typeface="Arial"/>
            </a:endParaRPr>
          </a:p>
          <a:p>
            <a:pPr marL="12700" marR="288925">
              <a:lnSpc>
                <a:spcPts val="2850"/>
              </a:lnSpc>
              <a:spcBef>
                <a:spcPts val="1135"/>
              </a:spcBef>
            </a:pPr>
            <a:r>
              <a:rPr sz="2400" b="1" dirty="0">
                <a:latin typeface="Arial"/>
                <a:cs typeface="Arial"/>
              </a:rPr>
              <a:t>Module</a:t>
            </a:r>
            <a:r>
              <a:rPr sz="2400" dirty="0">
                <a:latin typeface="Arial"/>
                <a:cs typeface="Arial"/>
              </a:rPr>
              <a:t>: A </a:t>
            </a:r>
            <a:r>
              <a:rPr sz="2400" spc="-5" dirty="0">
                <a:latin typeface="Arial"/>
                <a:cs typeface="Arial"/>
              </a:rPr>
              <a:t>neural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network  layer; </a:t>
            </a:r>
            <a:r>
              <a:rPr sz="2400" dirty="0">
                <a:latin typeface="Arial"/>
                <a:cs typeface="Arial"/>
              </a:rPr>
              <a:t>may store state </a:t>
            </a:r>
            <a:r>
              <a:rPr sz="2400" spc="-5" dirty="0">
                <a:latin typeface="Arial"/>
                <a:cs typeface="Arial"/>
              </a:rPr>
              <a:t>or  learnable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75285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 Three </a:t>
            </a:r>
            <a:r>
              <a:rPr spc="-5" dirty="0"/>
              <a:t>Levels of</a:t>
            </a:r>
            <a:r>
              <a:rPr spc="-80" dirty="0"/>
              <a:t> </a:t>
            </a:r>
            <a:r>
              <a:rPr spc="-5" dirty="0"/>
              <a:t>Abstraction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8181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b="1" spc="-5" dirty="0">
                <a:latin typeface="Arial"/>
                <a:cs typeface="Arial"/>
              </a:rPr>
              <a:t>Tensor</a:t>
            </a:r>
            <a:r>
              <a:rPr spc="-5" dirty="0"/>
              <a:t>: Imperative</a:t>
            </a:r>
            <a:r>
              <a:rPr spc="-90" dirty="0"/>
              <a:t> </a:t>
            </a:r>
            <a:r>
              <a:rPr spc="-5" dirty="0"/>
              <a:t>ndarray,  but </a:t>
            </a:r>
            <a:r>
              <a:rPr dirty="0"/>
              <a:t>runs </a:t>
            </a:r>
            <a:r>
              <a:rPr spc="-5" dirty="0"/>
              <a:t>on</a:t>
            </a:r>
            <a:r>
              <a:rPr spc="-25" dirty="0"/>
              <a:t> </a:t>
            </a:r>
            <a:r>
              <a:rPr spc="-5" dirty="0"/>
              <a:t>GPU</a:t>
            </a:r>
          </a:p>
          <a:p>
            <a:pPr marL="12700" marR="48895">
              <a:lnSpc>
                <a:spcPts val="2850"/>
              </a:lnSpc>
              <a:spcBef>
                <a:spcPts val="855"/>
              </a:spcBef>
            </a:pPr>
            <a:r>
              <a:rPr b="1" spc="-5" dirty="0">
                <a:latin typeface="Arial"/>
                <a:cs typeface="Arial"/>
              </a:rPr>
              <a:t>Variable</a:t>
            </a:r>
            <a:r>
              <a:rPr spc="-5" dirty="0"/>
              <a:t>: Node in </a:t>
            </a:r>
            <a:r>
              <a:rPr dirty="0"/>
              <a:t>a  computational </a:t>
            </a:r>
            <a:r>
              <a:rPr spc="-5" dirty="0"/>
              <a:t>graph;</a:t>
            </a:r>
            <a:r>
              <a:rPr spc="-105" dirty="0"/>
              <a:t> </a:t>
            </a:r>
            <a:r>
              <a:rPr dirty="0"/>
              <a:t>stores  </a:t>
            </a:r>
            <a:r>
              <a:rPr spc="-5" dirty="0"/>
              <a:t>data and</a:t>
            </a:r>
            <a:r>
              <a:rPr spc="-15" dirty="0"/>
              <a:t> </a:t>
            </a:r>
            <a:r>
              <a:rPr spc="-5" dirty="0"/>
              <a:t>gradient</a:t>
            </a:r>
          </a:p>
          <a:p>
            <a:pPr marL="12700" marR="288925">
              <a:lnSpc>
                <a:spcPts val="2850"/>
              </a:lnSpc>
              <a:spcBef>
                <a:spcPts val="1135"/>
              </a:spcBef>
            </a:pPr>
            <a:r>
              <a:rPr b="1" dirty="0">
                <a:latin typeface="Arial"/>
                <a:cs typeface="Arial"/>
              </a:rPr>
              <a:t>Module</a:t>
            </a:r>
            <a:r>
              <a:rPr dirty="0"/>
              <a:t>: A </a:t>
            </a:r>
            <a:r>
              <a:rPr spc="-5" dirty="0"/>
              <a:t>neural</a:t>
            </a:r>
            <a:r>
              <a:rPr spc="-120" dirty="0"/>
              <a:t> </a:t>
            </a:r>
            <a:r>
              <a:rPr spc="-5" dirty="0"/>
              <a:t>network  layer; </a:t>
            </a:r>
            <a:r>
              <a:rPr dirty="0"/>
              <a:t>may store state </a:t>
            </a:r>
            <a:r>
              <a:rPr spc="-5" dirty="0"/>
              <a:t>or  learnable</a:t>
            </a:r>
            <a:r>
              <a:rPr spc="-15" dirty="0"/>
              <a:t> </a:t>
            </a:r>
            <a:r>
              <a:rPr spc="-5" dirty="0"/>
              <a:t>weights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43000" y="751064"/>
            <a:ext cx="4330700" cy="371411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150"/>
              </a:spcBef>
            </a:pPr>
            <a:r>
              <a:rPr sz="2400" b="1" spc="-5" dirty="0">
                <a:latin typeface="Arial"/>
                <a:cs typeface="Arial"/>
              </a:rPr>
              <a:t>TensorFlow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equivalent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400" spc="-5" dirty="0">
                <a:latin typeface="Arial"/>
                <a:cs typeface="Arial"/>
              </a:rPr>
              <a:t>Numpy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array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111760">
              <a:lnSpc>
                <a:spcPct val="100000"/>
              </a:lnSpc>
              <a:spcBef>
                <a:spcPts val="2375"/>
              </a:spcBef>
            </a:pPr>
            <a:r>
              <a:rPr sz="2400" spc="-5" dirty="0">
                <a:latin typeface="Arial"/>
                <a:cs typeface="Arial"/>
              </a:rPr>
              <a:t>Tensor, Variable,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Placeholder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 marR="5080">
              <a:lnSpc>
                <a:spcPts val="2850"/>
              </a:lnSpc>
            </a:pPr>
            <a:r>
              <a:rPr sz="2400" spc="-5" dirty="0">
                <a:latin typeface="Arial"/>
                <a:cs typeface="Arial"/>
              </a:rPr>
              <a:t>tf.layers, or TFSlim, or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TFLearn,  or Sonnet, 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6862" y="0"/>
            <a:ext cx="3521575" cy="4623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23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Tensors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8282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675" y="1114655"/>
            <a:ext cx="3784600" cy="2233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1594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PyTorch Tensors are just like numpy  arrays, but they </a:t>
            </a:r>
            <a:r>
              <a:rPr sz="1800" dirty="0">
                <a:latin typeface="Arial"/>
                <a:cs typeface="Arial"/>
              </a:rPr>
              <a:t>can run </a:t>
            </a:r>
            <a:r>
              <a:rPr sz="1800" spc="-5" dirty="0">
                <a:latin typeface="Arial"/>
                <a:cs typeface="Arial"/>
              </a:rPr>
              <a:t>on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GPU.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No built-in notion of </a:t>
            </a:r>
            <a:r>
              <a:rPr sz="1800" dirty="0">
                <a:latin typeface="Arial"/>
                <a:cs typeface="Arial"/>
              </a:rPr>
              <a:t>computational  </a:t>
            </a:r>
            <a:r>
              <a:rPr sz="1800" spc="-5" dirty="0">
                <a:latin typeface="Arial"/>
                <a:cs typeface="Arial"/>
              </a:rPr>
              <a:t>graph, or gradients, or deep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learning.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482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Here we fit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two-layer net using  PyTorch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Tensors: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6862" y="0"/>
            <a:ext cx="3521575" cy="4623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3574" y="145286"/>
            <a:ext cx="3623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PyTorch: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Tensors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85599" y="685625"/>
            <a:ext cx="3468370" cy="961390"/>
          </a:xfrm>
          <a:custGeom>
            <a:avLst/>
            <a:gdLst/>
            <a:ahLst/>
            <a:cxnLst/>
            <a:rect l="l" t="t" r="r" b="b"/>
            <a:pathLst>
              <a:path w="3468370" h="961389">
                <a:moveTo>
                  <a:pt x="0" y="0"/>
                </a:moveTo>
                <a:lnTo>
                  <a:pt x="3468299" y="0"/>
                </a:lnTo>
                <a:lnTo>
                  <a:pt x="3468299" y="961199"/>
                </a:lnTo>
                <a:lnTo>
                  <a:pt x="0" y="961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2150" y="988655"/>
            <a:ext cx="23602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Create </a:t>
            </a:r>
            <a:r>
              <a:rPr sz="1800" dirty="0">
                <a:latin typeface="Arial"/>
                <a:cs typeface="Arial"/>
              </a:rPr>
              <a:t>random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tensors  for data and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8899" y="1166486"/>
            <a:ext cx="1592580" cy="3810"/>
          </a:xfrm>
          <a:custGeom>
            <a:avLst/>
            <a:gdLst/>
            <a:ahLst/>
            <a:cxnLst/>
            <a:rect l="l" t="t" r="r" b="b"/>
            <a:pathLst>
              <a:path w="1592579" h="3809">
                <a:moveTo>
                  <a:pt x="0" y="3638"/>
                </a:moveTo>
                <a:lnTo>
                  <a:pt x="159240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1703" y="1125495"/>
            <a:ext cx="105572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8383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6862" y="0"/>
            <a:ext cx="3521575" cy="4623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23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Tensors</a:t>
            </a:r>
          </a:p>
        </p:txBody>
      </p:sp>
      <p:sp>
        <p:nvSpPr>
          <p:cNvPr id="4" name="object 4"/>
          <p:cNvSpPr/>
          <p:nvPr/>
        </p:nvSpPr>
        <p:spPr>
          <a:xfrm>
            <a:off x="4985599" y="2123900"/>
            <a:ext cx="3468370" cy="701040"/>
          </a:xfrm>
          <a:custGeom>
            <a:avLst/>
            <a:gdLst/>
            <a:ahLst/>
            <a:cxnLst/>
            <a:rect l="l" t="t" r="r" b="b"/>
            <a:pathLst>
              <a:path w="3468370" h="701039">
                <a:moveTo>
                  <a:pt x="0" y="0"/>
                </a:moveTo>
                <a:lnTo>
                  <a:pt x="3468299" y="0"/>
                </a:lnTo>
                <a:lnTo>
                  <a:pt x="3468299" y="700499"/>
                </a:lnTo>
                <a:lnTo>
                  <a:pt x="0" y="700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2150" y="2284055"/>
            <a:ext cx="24110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Forward pass: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  </a:t>
            </a:r>
            <a:r>
              <a:rPr sz="1800" spc="-5" dirty="0">
                <a:latin typeface="Arial"/>
                <a:cs typeface="Arial"/>
              </a:rPr>
              <a:t>predictions 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8899" y="2474411"/>
            <a:ext cx="1592580" cy="3810"/>
          </a:xfrm>
          <a:custGeom>
            <a:avLst/>
            <a:gdLst/>
            <a:ahLst/>
            <a:cxnLst/>
            <a:rect l="l" t="t" r="r" b="b"/>
            <a:pathLst>
              <a:path w="1592579" h="3810">
                <a:moveTo>
                  <a:pt x="0" y="3638"/>
                </a:moveTo>
                <a:lnTo>
                  <a:pt x="159240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1703" y="2433420"/>
            <a:ext cx="105572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8484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6862" y="0"/>
            <a:ext cx="3521575" cy="4623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23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Tensors</a:t>
            </a:r>
          </a:p>
        </p:txBody>
      </p:sp>
      <p:sp>
        <p:nvSpPr>
          <p:cNvPr id="4" name="object 4"/>
          <p:cNvSpPr/>
          <p:nvPr/>
        </p:nvSpPr>
        <p:spPr>
          <a:xfrm>
            <a:off x="4985599" y="2962100"/>
            <a:ext cx="3468370" cy="1114425"/>
          </a:xfrm>
          <a:custGeom>
            <a:avLst/>
            <a:gdLst/>
            <a:ahLst/>
            <a:cxnLst/>
            <a:rect l="l" t="t" r="r" b="b"/>
            <a:pathLst>
              <a:path w="3468370" h="1114425">
                <a:moveTo>
                  <a:pt x="0" y="0"/>
                </a:moveTo>
                <a:lnTo>
                  <a:pt x="3468299" y="0"/>
                </a:lnTo>
                <a:lnTo>
                  <a:pt x="3468299" y="1114199"/>
                </a:lnTo>
                <a:lnTo>
                  <a:pt x="0" y="1114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2150" y="3122255"/>
            <a:ext cx="188087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Backward pass:  </a:t>
            </a:r>
            <a:r>
              <a:rPr sz="1800" dirty="0">
                <a:latin typeface="Arial"/>
                <a:cs typeface="Arial"/>
              </a:rPr>
              <a:t>manually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compute  </a:t>
            </a:r>
            <a:r>
              <a:rPr sz="1800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8899" y="3519461"/>
            <a:ext cx="1592580" cy="3810"/>
          </a:xfrm>
          <a:custGeom>
            <a:avLst/>
            <a:gdLst/>
            <a:ahLst/>
            <a:cxnLst/>
            <a:rect l="l" t="t" r="r" b="b"/>
            <a:pathLst>
              <a:path w="1592579" h="3810">
                <a:moveTo>
                  <a:pt x="0" y="3638"/>
                </a:moveTo>
                <a:lnTo>
                  <a:pt x="159240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1703" y="3478470"/>
            <a:ext cx="105572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8585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6862" y="0"/>
            <a:ext cx="3521575" cy="4623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623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Tensors</a:t>
            </a:r>
          </a:p>
        </p:txBody>
      </p:sp>
      <p:sp>
        <p:nvSpPr>
          <p:cNvPr id="4" name="object 4"/>
          <p:cNvSpPr/>
          <p:nvPr/>
        </p:nvSpPr>
        <p:spPr>
          <a:xfrm>
            <a:off x="4985599" y="4114162"/>
            <a:ext cx="3468370" cy="495934"/>
          </a:xfrm>
          <a:custGeom>
            <a:avLst/>
            <a:gdLst/>
            <a:ahLst/>
            <a:cxnLst/>
            <a:rect l="l" t="t" r="r" b="b"/>
            <a:pathLst>
              <a:path w="3468370" h="495935">
                <a:moveTo>
                  <a:pt x="0" y="0"/>
                </a:moveTo>
                <a:lnTo>
                  <a:pt x="3468299" y="0"/>
                </a:lnTo>
                <a:lnTo>
                  <a:pt x="3468299" y="495599"/>
                </a:lnTo>
                <a:lnTo>
                  <a:pt x="0" y="495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4000" y="3985030"/>
            <a:ext cx="17627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Gradient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descent  </a:t>
            </a:r>
            <a:r>
              <a:rPr sz="1800" dirty="0">
                <a:latin typeface="Arial"/>
                <a:cs typeface="Arial"/>
              </a:rPr>
              <a:t>step </a:t>
            </a:r>
            <a:r>
              <a:rPr sz="1800" spc="-5" dirty="0">
                <a:latin typeface="Arial"/>
                <a:cs typeface="Arial"/>
              </a:rPr>
              <a:t>on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8899" y="4362223"/>
            <a:ext cx="1592580" cy="3810"/>
          </a:xfrm>
          <a:custGeom>
            <a:avLst/>
            <a:gdLst/>
            <a:ahLst/>
            <a:cxnLst/>
            <a:rect l="l" t="t" r="r" b="b"/>
            <a:pathLst>
              <a:path w="1592579" h="3810">
                <a:moveTo>
                  <a:pt x="0" y="3638"/>
                </a:moveTo>
                <a:lnTo>
                  <a:pt x="159240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1703" y="4321233"/>
            <a:ext cx="105572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8686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16875" y="0"/>
            <a:ext cx="3565586" cy="4623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3574" y="145286"/>
            <a:ext cx="3623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Arial"/>
                <a:cs typeface="Arial"/>
              </a:rPr>
              <a:t>PyTorch: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Tensors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85599" y="318770"/>
            <a:ext cx="3468370" cy="328930"/>
          </a:xfrm>
          <a:custGeom>
            <a:avLst/>
            <a:gdLst/>
            <a:ahLst/>
            <a:cxnLst/>
            <a:rect l="l" t="t" r="r" b="b"/>
            <a:pathLst>
              <a:path w="3468370" h="328930">
                <a:moveTo>
                  <a:pt x="0" y="0"/>
                </a:moveTo>
                <a:lnTo>
                  <a:pt x="3468299" y="0"/>
                </a:lnTo>
                <a:lnTo>
                  <a:pt x="3468299" y="328500"/>
                </a:lnTo>
                <a:lnTo>
                  <a:pt x="0" y="328500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8575" y="1165631"/>
            <a:ext cx="277876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run </a:t>
            </a:r>
            <a:r>
              <a:rPr sz="1800" spc="-5" dirty="0">
                <a:latin typeface="Arial"/>
                <a:cs typeface="Arial"/>
              </a:rPr>
              <a:t>on GPU, just </a:t>
            </a:r>
            <a:r>
              <a:rPr sz="1800" dirty="0">
                <a:latin typeface="Arial"/>
                <a:cs typeface="Arial"/>
              </a:rPr>
              <a:t>cast  </a:t>
            </a:r>
            <a:r>
              <a:rPr sz="1800" spc="-5" dirty="0">
                <a:latin typeface="Arial"/>
                <a:cs typeface="Arial"/>
              </a:rPr>
              <a:t>tensors to </a:t>
            </a:r>
            <a:r>
              <a:rPr sz="1800" dirty="0">
                <a:latin typeface="Arial"/>
                <a:cs typeface="Arial"/>
              </a:rPr>
              <a:t>a cuda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datatype!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8000" y="542432"/>
            <a:ext cx="1460500" cy="888365"/>
          </a:xfrm>
          <a:custGeom>
            <a:avLst/>
            <a:gdLst/>
            <a:ahLst/>
            <a:cxnLst/>
            <a:rect l="l" t="t" r="r" b="b"/>
            <a:pathLst>
              <a:path w="1460500" h="888365">
                <a:moveTo>
                  <a:pt x="0" y="888288"/>
                </a:moveTo>
                <a:lnTo>
                  <a:pt x="1459953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2073" y="487971"/>
            <a:ext cx="109259" cy="908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8787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6685" y="647263"/>
            <a:ext cx="5057315" cy="358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26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Autograd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8888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3200" y="1290280"/>
            <a:ext cx="3617595" cy="2509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5494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PyTorch </a:t>
            </a:r>
            <a:r>
              <a:rPr sz="1800" b="1" spc="-5" dirty="0">
                <a:latin typeface="Arial"/>
                <a:cs typeface="Arial"/>
              </a:rPr>
              <a:t>Variable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node in </a:t>
            </a:r>
            <a:r>
              <a:rPr sz="1800" dirty="0">
                <a:latin typeface="Arial"/>
                <a:cs typeface="Arial"/>
              </a:rPr>
              <a:t>a  computational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graph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x.data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Tensor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387350">
              <a:lnSpc>
                <a:spcPct val="100699"/>
              </a:lnSpc>
            </a:pPr>
            <a:r>
              <a:rPr sz="1800" dirty="0">
                <a:latin typeface="Arial"/>
                <a:cs typeface="Arial"/>
              </a:rPr>
              <a:t>x.grad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Variable of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gradients  </a:t>
            </a:r>
            <a:r>
              <a:rPr sz="1800" dirty="0">
                <a:latin typeface="Arial"/>
                <a:cs typeface="Arial"/>
              </a:rPr>
              <a:t>(same shape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x.data)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x.grad.data </a:t>
            </a:r>
            <a:r>
              <a:rPr sz="1800" spc="-5" dirty="0">
                <a:latin typeface="Arial"/>
                <a:cs typeface="Arial"/>
              </a:rPr>
              <a:t>is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Tensor of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6685" y="647263"/>
            <a:ext cx="5057315" cy="358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26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Autograd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8989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3574" y="1587068"/>
            <a:ext cx="3614420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0259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PyTorch Tensors and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Variables  have the </a:t>
            </a:r>
            <a:r>
              <a:rPr sz="1800" dirty="0">
                <a:latin typeface="Arial"/>
                <a:cs typeface="Arial"/>
              </a:rPr>
              <a:t>same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API!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Variables </a:t>
            </a:r>
            <a:r>
              <a:rPr sz="1800" dirty="0">
                <a:latin typeface="Arial"/>
                <a:cs typeface="Arial"/>
              </a:rPr>
              <a:t>remember </a:t>
            </a:r>
            <a:r>
              <a:rPr sz="1800" spc="-5" dirty="0">
                <a:latin typeface="Arial"/>
                <a:cs typeface="Arial"/>
              </a:rPr>
              <a:t>how they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were  </a:t>
            </a:r>
            <a:r>
              <a:rPr sz="1800" dirty="0">
                <a:latin typeface="Arial"/>
                <a:cs typeface="Arial"/>
              </a:rPr>
              <a:t>created (for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backprop)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752" y="1778399"/>
            <a:ext cx="3073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5" dirty="0"/>
              <a:t>NVIDIA</a:t>
            </a:r>
            <a:endParaRPr sz="7200"/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34429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7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217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4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77071" y="4713450"/>
            <a:ext cx="167005" cy="309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50400" y="1778399"/>
            <a:ext cx="20548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10" dirty="0">
                <a:latin typeface="Arial"/>
                <a:cs typeface="Arial"/>
              </a:rPr>
              <a:t>AMD</a:t>
            </a:r>
            <a:endParaRPr sz="7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4450" y="2255987"/>
            <a:ext cx="48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Arial"/>
                <a:cs typeface="Arial"/>
              </a:rPr>
              <a:t>vs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6685" y="647263"/>
            <a:ext cx="5057315" cy="358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26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Autograd</a:t>
            </a:r>
          </a:p>
        </p:txBody>
      </p:sp>
      <p:sp>
        <p:nvSpPr>
          <p:cNvPr id="4" name="object 4"/>
          <p:cNvSpPr/>
          <p:nvPr/>
        </p:nvSpPr>
        <p:spPr>
          <a:xfrm>
            <a:off x="7154225" y="1384150"/>
            <a:ext cx="1863089" cy="330200"/>
          </a:xfrm>
          <a:custGeom>
            <a:avLst/>
            <a:gdLst/>
            <a:ahLst/>
            <a:cxnLst/>
            <a:rect l="l" t="t" r="r" b="b"/>
            <a:pathLst>
              <a:path w="1863090" h="330200">
                <a:moveTo>
                  <a:pt x="0" y="0"/>
                </a:moveTo>
                <a:lnTo>
                  <a:pt x="1862999" y="0"/>
                </a:lnTo>
                <a:lnTo>
                  <a:pt x="1862999" y="329999"/>
                </a:lnTo>
                <a:lnTo>
                  <a:pt x="0" y="329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96925" y="1535050"/>
            <a:ext cx="3843020" cy="13970"/>
          </a:xfrm>
          <a:custGeom>
            <a:avLst/>
            <a:gdLst/>
            <a:ahLst/>
            <a:cxnLst/>
            <a:rect l="l" t="t" r="r" b="b"/>
            <a:pathLst>
              <a:path w="3843020" h="13969">
                <a:moveTo>
                  <a:pt x="0" y="0"/>
                </a:moveTo>
                <a:lnTo>
                  <a:pt x="3843000" y="1369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30287" y="1507752"/>
            <a:ext cx="105612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4225" y="1752674"/>
            <a:ext cx="1863089" cy="330200"/>
          </a:xfrm>
          <a:custGeom>
            <a:avLst/>
            <a:gdLst/>
            <a:ahLst/>
            <a:cxnLst/>
            <a:rect l="l" t="t" r="r" b="b"/>
            <a:pathLst>
              <a:path w="1863090" h="330200">
                <a:moveTo>
                  <a:pt x="0" y="0"/>
                </a:moveTo>
                <a:lnTo>
                  <a:pt x="1862999" y="0"/>
                </a:lnTo>
                <a:lnTo>
                  <a:pt x="1862999" y="329999"/>
                </a:lnTo>
                <a:lnTo>
                  <a:pt x="0" y="329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6350" y="1266381"/>
            <a:ext cx="2881630" cy="14217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We will not want gradients  </a:t>
            </a:r>
            <a:r>
              <a:rPr sz="1800" dirty="0">
                <a:latin typeface="Arial"/>
                <a:cs typeface="Arial"/>
              </a:rPr>
              <a:t>(of </a:t>
            </a:r>
            <a:r>
              <a:rPr sz="1800" spc="-5" dirty="0">
                <a:latin typeface="Arial"/>
                <a:cs typeface="Arial"/>
              </a:rPr>
              <a:t>loss) with </a:t>
            </a:r>
            <a:r>
              <a:rPr sz="1800" dirty="0">
                <a:latin typeface="Arial"/>
                <a:cs typeface="Arial"/>
              </a:rPr>
              <a:t>respect 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635" marR="43497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Do want gradients with  </a:t>
            </a:r>
            <a:r>
              <a:rPr sz="1800" dirty="0">
                <a:latin typeface="Arial"/>
                <a:cs typeface="Arial"/>
              </a:rPr>
              <a:t>respect 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32024" y="1931461"/>
            <a:ext cx="4109085" cy="499745"/>
          </a:xfrm>
          <a:custGeom>
            <a:avLst/>
            <a:gdLst/>
            <a:ahLst/>
            <a:cxnLst/>
            <a:rect l="l" t="t" r="r" b="b"/>
            <a:pathLst>
              <a:path w="4109084" h="499744">
                <a:moveTo>
                  <a:pt x="0" y="499213"/>
                </a:moveTo>
                <a:lnTo>
                  <a:pt x="410873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7439" y="1890700"/>
            <a:ext cx="108664" cy="815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9090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6685" y="647263"/>
            <a:ext cx="5057315" cy="358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26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Autograd</a:t>
            </a:r>
          </a:p>
        </p:txBody>
      </p:sp>
      <p:sp>
        <p:nvSpPr>
          <p:cNvPr id="4" name="object 4"/>
          <p:cNvSpPr/>
          <p:nvPr/>
        </p:nvSpPr>
        <p:spPr>
          <a:xfrm>
            <a:off x="4009349" y="2608324"/>
            <a:ext cx="5008245" cy="393700"/>
          </a:xfrm>
          <a:custGeom>
            <a:avLst/>
            <a:gdLst/>
            <a:ahLst/>
            <a:cxnLst/>
            <a:rect l="l" t="t" r="r" b="b"/>
            <a:pathLst>
              <a:path w="5008245" h="393700">
                <a:moveTo>
                  <a:pt x="0" y="0"/>
                </a:moveTo>
                <a:lnTo>
                  <a:pt x="5007899" y="0"/>
                </a:lnTo>
                <a:lnTo>
                  <a:pt x="50078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3650" y="2526926"/>
            <a:ext cx="370840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95065" algn="l"/>
              </a:tabLst>
            </a:pPr>
            <a:r>
              <a:rPr sz="1800" spc="-5" dirty="0">
                <a:latin typeface="Arial"/>
                <a:cs typeface="Arial"/>
              </a:rPr>
              <a:t>Forward pass looks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exactly 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 marR="9702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same </a:t>
            </a:r>
            <a:r>
              <a:rPr sz="1800" spc="-5" dirty="0">
                <a:latin typeface="Arial"/>
                <a:cs typeface="Arial"/>
              </a:rPr>
              <a:t>as the Tensor  </a:t>
            </a:r>
            <a:r>
              <a:rPr sz="1800" dirty="0">
                <a:latin typeface="Arial"/>
                <a:cs typeface="Arial"/>
              </a:rPr>
              <a:t>version, </a:t>
            </a:r>
            <a:r>
              <a:rPr sz="1800" spc="-5" dirty="0">
                <a:latin typeface="Arial"/>
                <a:cs typeface="Arial"/>
              </a:rPr>
              <a:t>but everything is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 variable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5410" y="2763730"/>
            <a:ext cx="105589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9191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6685" y="647263"/>
            <a:ext cx="5057315" cy="358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26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Autograd</a:t>
            </a:r>
          </a:p>
        </p:txBody>
      </p:sp>
      <p:sp>
        <p:nvSpPr>
          <p:cNvPr id="4" name="object 4"/>
          <p:cNvSpPr/>
          <p:nvPr/>
        </p:nvSpPr>
        <p:spPr>
          <a:xfrm>
            <a:off x="4009349" y="2608324"/>
            <a:ext cx="5008245" cy="393700"/>
          </a:xfrm>
          <a:custGeom>
            <a:avLst/>
            <a:gdLst/>
            <a:ahLst/>
            <a:cxnLst/>
            <a:rect l="l" t="t" r="r" b="b"/>
            <a:pathLst>
              <a:path w="5008245" h="393700">
                <a:moveTo>
                  <a:pt x="0" y="0"/>
                </a:moveTo>
                <a:lnTo>
                  <a:pt x="5007899" y="0"/>
                </a:lnTo>
                <a:lnTo>
                  <a:pt x="50078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3650" y="2526926"/>
            <a:ext cx="370840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95065" algn="l"/>
              </a:tabLst>
            </a:pPr>
            <a:r>
              <a:rPr sz="1800" spc="-5" dirty="0">
                <a:latin typeface="Arial"/>
                <a:cs typeface="Arial"/>
              </a:rPr>
              <a:t>Forward pass looks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exactly 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 marR="9702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same </a:t>
            </a:r>
            <a:r>
              <a:rPr sz="1800" spc="-5" dirty="0">
                <a:latin typeface="Arial"/>
                <a:cs typeface="Arial"/>
              </a:rPr>
              <a:t>as the Tensor  </a:t>
            </a:r>
            <a:r>
              <a:rPr sz="1800" dirty="0">
                <a:latin typeface="Arial"/>
                <a:cs typeface="Arial"/>
              </a:rPr>
              <a:t>version, </a:t>
            </a:r>
            <a:r>
              <a:rPr sz="1800" spc="-5" dirty="0">
                <a:latin typeface="Arial"/>
                <a:cs typeface="Arial"/>
              </a:rPr>
              <a:t>but everything is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  variable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5410" y="2763730"/>
            <a:ext cx="105589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9191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0B809E0-9A1B-4FD2-BECF-40EA2FE2A081}"/>
              </a:ext>
            </a:extLst>
          </p:cNvPr>
          <p:cNvSpPr/>
          <p:nvPr/>
        </p:nvSpPr>
        <p:spPr>
          <a:xfrm>
            <a:off x="354660" y="366990"/>
            <a:ext cx="3521575" cy="4623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C9498B4-D974-48CE-A14F-DCCA93B6E04A}"/>
              </a:ext>
            </a:extLst>
          </p:cNvPr>
          <p:cNvSpPr/>
          <p:nvPr/>
        </p:nvSpPr>
        <p:spPr>
          <a:xfrm>
            <a:off x="424597" y="2512882"/>
            <a:ext cx="3334407" cy="744667"/>
          </a:xfrm>
          <a:custGeom>
            <a:avLst/>
            <a:gdLst/>
            <a:ahLst/>
            <a:cxnLst/>
            <a:rect l="l" t="t" r="r" b="b"/>
            <a:pathLst>
              <a:path w="5008245" h="393700">
                <a:moveTo>
                  <a:pt x="0" y="0"/>
                </a:moveTo>
                <a:lnTo>
                  <a:pt x="5007899" y="0"/>
                </a:lnTo>
                <a:lnTo>
                  <a:pt x="50078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76430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6685" y="647263"/>
            <a:ext cx="5057315" cy="358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26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Autograd</a:t>
            </a:r>
          </a:p>
        </p:txBody>
      </p:sp>
      <p:sp>
        <p:nvSpPr>
          <p:cNvPr id="4" name="object 4"/>
          <p:cNvSpPr/>
          <p:nvPr/>
        </p:nvSpPr>
        <p:spPr>
          <a:xfrm>
            <a:off x="4009349" y="3141724"/>
            <a:ext cx="5008245" cy="599440"/>
          </a:xfrm>
          <a:custGeom>
            <a:avLst/>
            <a:gdLst/>
            <a:ahLst/>
            <a:cxnLst/>
            <a:rect l="l" t="t" r="r" b="b"/>
            <a:pathLst>
              <a:path w="5008245" h="599439">
                <a:moveTo>
                  <a:pt x="0" y="0"/>
                </a:moveTo>
                <a:lnTo>
                  <a:pt x="5007899" y="0"/>
                </a:lnTo>
                <a:lnTo>
                  <a:pt x="5007899" y="599399"/>
                </a:lnTo>
                <a:lnTo>
                  <a:pt x="0" y="5993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3650" y="3168012"/>
            <a:ext cx="370840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  <a:tab pos="3695065" algn="l"/>
              </a:tabLst>
            </a:pPr>
            <a:r>
              <a:rPr sz="1800" spc="-5" dirty="0">
                <a:latin typeface="Arial"/>
                <a:cs typeface="Arial"/>
              </a:rPr>
              <a:t>Compute gradient of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loss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 marR="105981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respect </a:t>
            </a:r>
            <a:r>
              <a:rPr sz="1800" spc="-5" dirty="0">
                <a:latin typeface="Arial"/>
                <a:cs typeface="Arial"/>
              </a:rPr>
              <a:t>to w1 and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w2  </a:t>
            </a:r>
            <a:r>
              <a:rPr sz="1800" dirty="0">
                <a:latin typeface="Arial"/>
                <a:cs typeface="Arial"/>
              </a:rPr>
              <a:t>(zero </a:t>
            </a:r>
            <a:r>
              <a:rPr sz="1800" spc="-5" dirty="0">
                <a:latin typeface="Arial"/>
                <a:cs typeface="Arial"/>
              </a:rPr>
              <a:t>out grads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first)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5410" y="3400665"/>
            <a:ext cx="105589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9292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C85AFE-82FF-4D6E-BD8F-1128B4E7A095}"/>
              </a:ext>
            </a:extLst>
          </p:cNvPr>
          <p:cNvSpPr/>
          <p:nvPr/>
        </p:nvSpPr>
        <p:spPr>
          <a:xfrm>
            <a:off x="381000" y="1278204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https://discuss.pytorch.org/t/why-do-we-need-to-set-the-gradients-manually-to-zero-in-pytorch/4903</a:t>
            </a:r>
            <a:endParaRPr lang="ko-KR" alt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6685" y="647263"/>
            <a:ext cx="5057315" cy="358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3826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Autograd</a:t>
            </a:r>
          </a:p>
        </p:txBody>
      </p:sp>
      <p:sp>
        <p:nvSpPr>
          <p:cNvPr id="4" name="object 4"/>
          <p:cNvSpPr/>
          <p:nvPr/>
        </p:nvSpPr>
        <p:spPr>
          <a:xfrm>
            <a:off x="4009349" y="3751324"/>
            <a:ext cx="5008245" cy="534035"/>
          </a:xfrm>
          <a:custGeom>
            <a:avLst/>
            <a:gdLst/>
            <a:ahLst/>
            <a:cxnLst/>
            <a:rect l="l" t="t" r="r" b="b"/>
            <a:pathLst>
              <a:path w="5008245" h="534035">
                <a:moveTo>
                  <a:pt x="0" y="0"/>
                </a:moveTo>
                <a:lnTo>
                  <a:pt x="5007899" y="0"/>
                </a:lnTo>
                <a:lnTo>
                  <a:pt x="5007899" y="533699"/>
                </a:lnTo>
                <a:lnTo>
                  <a:pt x="0" y="5336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57949" y="3747806"/>
            <a:ext cx="271462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96110" algn="l"/>
                <a:tab pos="2701290" algn="l"/>
              </a:tabLst>
            </a:pPr>
            <a:r>
              <a:rPr sz="1800" dirty="0">
                <a:latin typeface="Arial"/>
                <a:cs typeface="Arial"/>
              </a:rPr>
              <a:t>Make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gradient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step </a:t>
            </a:r>
            <a:r>
              <a:rPr sz="1800" spc="-5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weights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5401" y="3977865"/>
            <a:ext cx="105699" cy="8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9393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69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 </a:t>
            </a:r>
            <a:r>
              <a:rPr spc="-5" dirty="0"/>
              <a:t>New </a:t>
            </a:r>
            <a:r>
              <a:rPr spc="-10" dirty="0"/>
              <a:t>Autograd</a:t>
            </a:r>
            <a:r>
              <a:rPr spc="-95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074" y="2151281"/>
            <a:ext cx="323659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5339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Define </a:t>
            </a:r>
            <a:r>
              <a:rPr sz="1800" dirty="0">
                <a:latin typeface="Arial"/>
                <a:cs typeface="Arial"/>
              </a:rPr>
              <a:t>your </a:t>
            </a:r>
            <a:r>
              <a:rPr sz="1800" spc="-5" dirty="0">
                <a:latin typeface="Arial"/>
                <a:cs typeface="Arial"/>
              </a:rPr>
              <a:t>own autograd  functions by writing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forward  and backward for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Tensors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(similar </a:t>
            </a: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modular </a:t>
            </a:r>
            <a:r>
              <a:rPr sz="1800" spc="-5" dirty="0">
                <a:latin typeface="Arial"/>
                <a:cs typeface="Arial"/>
              </a:rPr>
              <a:t>layers in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A2)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0500" y="1191662"/>
            <a:ext cx="4978749" cy="2849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9494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6969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 </a:t>
            </a:r>
            <a:r>
              <a:rPr spc="-5" dirty="0"/>
              <a:t>New </a:t>
            </a:r>
            <a:r>
              <a:rPr spc="-10" dirty="0"/>
              <a:t>Autograd</a:t>
            </a:r>
            <a:r>
              <a:rPr spc="-95" dirty="0"/>
              <a:t> </a:t>
            </a:r>
            <a:r>
              <a:rPr spc="-5" dirty="0"/>
              <a:t>Functions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30025" y="864400"/>
            <a:ext cx="3345524" cy="19148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03700" y="916575"/>
            <a:ext cx="5133579" cy="353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9349" y="2608324"/>
            <a:ext cx="5008245" cy="575945"/>
          </a:xfrm>
          <a:custGeom>
            <a:avLst/>
            <a:gdLst/>
            <a:ahLst/>
            <a:cxnLst/>
            <a:rect l="l" t="t" r="r" b="b"/>
            <a:pathLst>
              <a:path w="5008245" h="575944">
                <a:moveTo>
                  <a:pt x="0" y="0"/>
                </a:moveTo>
                <a:lnTo>
                  <a:pt x="5007899" y="0"/>
                </a:lnTo>
                <a:lnTo>
                  <a:pt x="5007899" y="575399"/>
                </a:lnTo>
                <a:lnTo>
                  <a:pt x="0" y="5753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3050" y="3212731"/>
            <a:ext cx="281305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Can use our new autograd  function in the forward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pass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64225" y="2961565"/>
            <a:ext cx="751840" cy="527050"/>
          </a:xfrm>
          <a:custGeom>
            <a:avLst/>
            <a:gdLst/>
            <a:ahLst/>
            <a:cxnLst/>
            <a:rect l="l" t="t" r="r" b="b"/>
            <a:pathLst>
              <a:path w="751839" h="527050">
                <a:moveTo>
                  <a:pt x="0" y="526884"/>
                </a:moveTo>
                <a:lnTo>
                  <a:pt x="751509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8147" y="2902412"/>
            <a:ext cx="107899" cy="944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9595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482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nn</a:t>
            </a:r>
          </a:p>
        </p:txBody>
      </p:sp>
      <p:sp>
        <p:nvSpPr>
          <p:cNvPr id="3" name="object 3"/>
          <p:cNvSpPr/>
          <p:nvPr/>
        </p:nvSpPr>
        <p:spPr>
          <a:xfrm>
            <a:off x="3786525" y="90550"/>
            <a:ext cx="5357474" cy="443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700" y="1652181"/>
            <a:ext cx="311594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644525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Higher-level wrapper for  working with neural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Similar to Keras and friends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…  </a:t>
            </a:r>
            <a:r>
              <a:rPr sz="1800" spc="-5" dirty="0">
                <a:latin typeface="Arial"/>
                <a:cs typeface="Arial"/>
              </a:rPr>
              <a:t>but only one, and it’s good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=)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9696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482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nn</a:t>
            </a:r>
          </a:p>
        </p:txBody>
      </p:sp>
      <p:sp>
        <p:nvSpPr>
          <p:cNvPr id="3" name="object 3"/>
          <p:cNvSpPr/>
          <p:nvPr/>
        </p:nvSpPr>
        <p:spPr>
          <a:xfrm>
            <a:off x="3786525" y="90550"/>
            <a:ext cx="5357474" cy="443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48525" y="1371225"/>
            <a:ext cx="5008245" cy="820419"/>
          </a:xfrm>
          <a:custGeom>
            <a:avLst/>
            <a:gdLst/>
            <a:ahLst/>
            <a:cxnLst/>
            <a:rect l="l" t="t" r="r" b="b"/>
            <a:pathLst>
              <a:path w="5008245" h="820419">
                <a:moveTo>
                  <a:pt x="0" y="0"/>
                </a:moveTo>
                <a:lnTo>
                  <a:pt x="5007899" y="0"/>
                </a:lnTo>
                <a:lnTo>
                  <a:pt x="5007899" y="819899"/>
                </a:lnTo>
                <a:lnTo>
                  <a:pt x="0" y="8198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24700" y="1740184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3050" y="1513974"/>
            <a:ext cx="3498850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6195" algn="l"/>
                <a:tab pos="3485515" algn="l"/>
              </a:tabLst>
            </a:pPr>
            <a:r>
              <a:rPr sz="1800" spc="-5" dirty="0">
                <a:latin typeface="Arial"/>
                <a:cs typeface="Arial"/>
              </a:rPr>
              <a:t>Define our </a:t>
            </a:r>
            <a:r>
              <a:rPr sz="1800" dirty="0">
                <a:latin typeface="Arial"/>
                <a:cs typeface="Arial"/>
              </a:rPr>
              <a:t>model </a:t>
            </a:r>
            <a:r>
              <a:rPr sz="1800" spc="-5" dirty="0">
                <a:latin typeface="Arial"/>
                <a:cs typeface="Arial"/>
              </a:rPr>
              <a:t>as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	</a:t>
            </a:r>
            <a:r>
              <a:rPr sz="1800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sequence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Times New Roman"/>
              <a:cs typeface="Times New Roman"/>
            </a:endParaRPr>
          </a:p>
          <a:p>
            <a:pPr marL="97790" marR="916305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nn also defines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common  </a:t>
            </a:r>
            <a:r>
              <a:rPr sz="1800" spc="-5" dirty="0">
                <a:latin typeface="Arial"/>
                <a:cs typeface="Arial"/>
              </a:rPr>
              <a:t>loss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48525" y="2207706"/>
            <a:ext cx="5008245" cy="201295"/>
          </a:xfrm>
          <a:custGeom>
            <a:avLst/>
            <a:gdLst/>
            <a:ahLst/>
            <a:cxnLst/>
            <a:rect l="l" t="t" r="r" b="b"/>
            <a:pathLst>
              <a:path w="5008245" h="201294">
                <a:moveTo>
                  <a:pt x="0" y="0"/>
                </a:moveTo>
                <a:lnTo>
                  <a:pt x="5007899" y="0"/>
                </a:lnTo>
                <a:lnTo>
                  <a:pt x="5007899" y="201299"/>
                </a:lnTo>
                <a:lnTo>
                  <a:pt x="0" y="2012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91425" y="2360000"/>
            <a:ext cx="755650" cy="382905"/>
          </a:xfrm>
          <a:custGeom>
            <a:avLst/>
            <a:gdLst/>
            <a:ahLst/>
            <a:cxnLst/>
            <a:rect l="l" t="t" r="r" b="b"/>
            <a:pathLst>
              <a:path w="755650" h="382905">
                <a:moveTo>
                  <a:pt x="0" y="382455"/>
                </a:moveTo>
                <a:lnTo>
                  <a:pt x="755132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22815" y="2311414"/>
            <a:ext cx="110390" cy="861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9797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74" y="145286"/>
            <a:ext cx="2482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PyTorch:</a:t>
            </a:r>
            <a:r>
              <a:rPr spc="-95" dirty="0"/>
              <a:t> </a:t>
            </a:r>
            <a:r>
              <a:rPr spc="-5" dirty="0"/>
              <a:t>nn</a:t>
            </a:r>
          </a:p>
        </p:txBody>
      </p:sp>
      <p:sp>
        <p:nvSpPr>
          <p:cNvPr id="3" name="object 3"/>
          <p:cNvSpPr/>
          <p:nvPr/>
        </p:nvSpPr>
        <p:spPr>
          <a:xfrm>
            <a:off x="3786525" y="90550"/>
            <a:ext cx="5357474" cy="4432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48525" y="2913850"/>
            <a:ext cx="5008245" cy="454659"/>
          </a:xfrm>
          <a:custGeom>
            <a:avLst/>
            <a:gdLst/>
            <a:ahLst/>
            <a:cxnLst/>
            <a:rect l="l" t="t" r="r" b="b"/>
            <a:pathLst>
              <a:path w="5008245" h="454660">
                <a:moveTo>
                  <a:pt x="0" y="0"/>
                </a:moveTo>
                <a:lnTo>
                  <a:pt x="5007899" y="0"/>
                </a:lnTo>
                <a:lnTo>
                  <a:pt x="5007899" y="454499"/>
                </a:lnTo>
                <a:lnTo>
                  <a:pt x="0" y="4544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574" y="2885581"/>
            <a:ext cx="353822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5565" algn="l"/>
                <a:tab pos="3524885" algn="l"/>
              </a:tabLst>
            </a:pPr>
            <a:r>
              <a:rPr sz="1800" spc="-5" dirty="0">
                <a:latin typeface="Arial"/>
                <a:cs typeface="Arial"/>
              </a:rPr>
              <a:t>Forward pass: feed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	</a:t>
            </a:r>
            <a:r>
              <a:rPr sz="1800" u="heavy" spc="-5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 marR="1080770">
              <a:lnSpc>
                <a:spcPct val="100699"/>
              </a:lnSpc>
            </a:pPr>
            <a:r>
              <a:rPr sz="1800" spc="-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model,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prediction  to loss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24700" y="3100109"/>
            <a:ext cx="105500" cy="8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99125" y="4704900"/>
            <a:ext cx="1744980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3000" spc="-120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5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9898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pc="-5" dirty="0"/>
              <a:t>April 27,</a:t>
            </a:r>
            <a:r>
              <a:rPr spc="-90" dirty="0"/>
              <a:t> </a:t>
            </a:r>
            <a:r>
              <a:rPr spc="-5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pc="-5" dirty="0"/>
              <a:t>Fei-Fei Li </a:t>
            </a:r>
            <a:r>
              <a:rPr dirty="0"/>
              <a:t>&amp; Justin Johnson &amp; </a:t>
            </a:r>
            <a:r>
              <a:rPr spc="-5" dirty="0"/>
              <a:t>Serena</a:t>
            </a:r>
            <a:r>
              <a:rPr spc="-125" dirty="0"/>
              <a:t> </a:t>
            </a:r>
            <a:r>
              <a:rPr spc="-5" dirty="0"/>
              <a:t>Yeung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8925</Words>
  <Application>Microsoft Office PowerPoint</Application>
  <PresentationFormat>화면 슬라이드 쇼(16:9)</PresentationFormat>
  <Paragraphs>1787</Paragraphs>
  <Slides>158</Slides>
  <Notes>121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158</vt:i4>
      </vt:variant>
    </vt:vector>
  </HeadingPairs>
  <TitlesOfParts>
    <vt:vector size="164" baseType="lpstr">
      <vt:lpstr>맑은 고딕</vt:lpstr>
      <vt:lpstr>Arial</vt:lpstr>
      <vt:lpstr>Calibri</vt:lpstr>
      <vt:lpstr>Courier New</vt:lpstr>
      <vt:lpstr>Times New Roman</vt:lpstr>
      <vt:lpstr>Office Theme</vt:lpstr>
      <vt:lpstr>Lecture 8: Deep Learning Software</vt:lpstr>
      <vt:lpstr>Administrative</vt:lpstr>
      <vt:lpstr>Last time</vt:lpstr>
      <vt:lpstr>Today</vt:lpstr>
      <vt:lpstr>CPU vs GPU</vt:lpstr>
      <vt:lpstr>My computer</vt:lpstr>
      <vt:lpstr>Spot the CPU! (central processing unit)</vt:lpstr>
      <vt:lpstr>Spot the GPUs! (graphics processing unit)</vt:lpstr>
      <vt:lpstr>NVIDIA</vt:lpstr>
      <vt:lpstr>NVIDIA</vt:lpstr>
      <vt:lpstr>CPU vs GPU</vt:lpstr>
      <vt:lpstr>Example: Matrix Multiplication</vt:lpstr>
      <vt:lpstr>Programming GPUs</vt:lpstr>
      <vt:lpstr>CPU vs GPU in practice</vt:lpstr>
      <vt:lpstr>CPU vs GPU in practice</vt:lpstr>
      <vt:lpstr>CPU / GPU Communication</vt:lpstr>
      <vt:lpstr>CPU / GPU Communication</vt:lpstr>
      <vt:lpstr>Deep Learning  Frameworks</vt:lpstr>
      <vt:lpstr>Last year ...</vt:lpstr>
      <vt:lpstr>Paddle (Baidu)</vt:lpstr>
      <vt:lpstr>Paddle (Baidu)</vt:lpstr>
      <vt:lpstr>Recall: Computational Graphs</vt:lpstr>
      <vt:lpstr>Recall: Computational Graphs</vt:lpstr>
      <vt:lpstr>Recall: Computational Graphs</vt:lpstr>
      <vt:lpstr>The point of deep learning frameworks</vt:lpstr>
      <vt:lpstr>Computational Graphs</vt:lpstr>
      <vt:lpstr>Computational Graphs</vt:lpstr>
      <vt:lpstr>Computational Graphs</vt:lpstr>
      <vt:lpstr>Computational Graphs</vt:lpstr>
      <vt:lpstr>Computational Graphs</vt:lpstr>
      <vt:lpstr>Computational Graphs</vt:lpstr>
      <vt:lpstr>Computational Graphs</vt:lpstr>
      <vt:lpstr>Computational Graphs</vt:lpstr>
      <vt:lpstr>Computational Graphs</vt:lpstr>
      <vt:lpstr>Computational Graphs</vt:lpstr>
      <vt:lpstr>Computational Graphs</vt:lpstr>
      <vt:lpstr>Computational Graphs</vt:lpstr>
      <vt:lpstr>Computational Graphs</vt:lpstr>
      <vt:lpstr>PyTorch</vt:lpstr>
      <vt:lpstr>TensorFlow (more detail)</vt:lpstr>
      <vt:lpstr>TensorFlow:  Neural Net</vt:lpstr>
      <vt:lpstr>TensorFlow:  Neural Net</vt:lpstr>
      <vt:lpstr>TensorFlow:  Neural Net</vt:lpstr>
      <vt:lpstr>PowerPoint 프레젠테이션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Neural Net</vt:lpstr>
      <vt:lpstr>TensorFlow:  Optimizer</vt:lpstr>
      <vt:lpstr>PowerPoint 프레젠테이션</vt:lpstr>
      <vt:lpstr>TensorFlow:  Layers</vt:lpstr>
      <vt:lpstr>Keras: High-Level  Wrapper</vt:lpstr>
      <vt:lpstr>Keras: High-Level  Wrapper</vt:lpstr>
      <vt:lpstr>PowerPoint 프레젠테이션</vt:lpstr>
      <vt:lpstr>Keras: High-Level  Wrapper</vt:lpstr>
      <vt:lpstr>Keras: High-Level  Wrapper</vt:lpstr>
      <vt:lpstr>TensorFlow: Other High-Level</vt:lpstr>
      <vt:lpstr>TensorFlow: Other High-Level</vt:lpstr>
      <vt:lpstr>TensorFlow: Other High-Level</vt:lpstr>
      <vt:lpstr>TensorFlow: Other High-Level</vt:lpstr>
      <vt:lpstr>TensorFlow: Pretrained Models</vt:lpstr>
      <vt:lpstr>PowerPoint 프레젠테이션</vt:lpstr>
      <vt:lpstr>TensorFlow: Distributed Version</vt:lpstr>
      <vt:lpstr>PowerPoint 프레젠테이션</vt:lpstr>
      <vt:lpstr>Side Note: Theano</vt:lpstr>
      <vt:lpstr>PowerPoint 프레젠테이션</vt:lpstr>
      <vt:lpstr>Side Note: Theano</vt:lpstr>
      <vt:lpstr>Side Note: Theano</vt:lpstr>
      <vt:lpstr>Side Note: Theano</vt:lpstr>
      <vt:lpstr>Side Note: Theano</vt:lpstr>
      <vt:lpstr>PyTorch (Facebook)</vt:lpstr>
      <vt:lpstr>PyTorch: Three Levels of Abstraction</vt:lpstr>
      <vt:lpstr>PyTorch: Three Levels of Abstraction</vt:lpstr>
      <vt:lpstr>PyTorch: Tensors</vt:lpstr>
      <vt:lpstr>PowerPoint 프레젠테이션</vt:lpstr>
      <vt:lpstr>PyTorch: Tensors</vt:lpstr>
      <vt:lpstr>PyTorch: Tensors</vt:lpstr>
      <vt:lpstr>PyTorch: Tensors</vt:lpstr>
      <vt:lpstr>PowerPoint 프레젠테이션</vt:lpstr>
      <vt:lpstr>PyTorch: Autograd</vt:lpstr>
      <vt:lpstr>PyTorch: Autograd</vt:lpstr>
      <vt:lpstr>PyTorch: Autograd</vt:lpstr>
      <vt:lpstr>PyTorch: Autograd</vt:lpstr>
      <vt:lpstr>PyTorch: Autograd</vt:lpstr>
      <vt:lpstr>PyTorch: Autograd</vt:lpstr>
      <vt:lpstr>PyTorch: Autograd</vt:lpstr>
      <vt:lpstr>PyTorch: New Autograd Functions</vt:lpstr>
      <vt:lpstr>PyTorch: New Autograd Functions</vt:lpstr>
      <vt:lpstr>PyTorch: nn</vt:lpstr>
      <vt:lpstr>PyTorch: nn</vt:lpstr>
      <vt:lpstr>PyTorch: nn</vt:lpstr>
      <vt:lpstr>PyTorch: nn</vt:lpstr>
      <vt:lpstr>PyTorch: nn</vt:lpstr>
      <vt:lpstr>PyTorch: optim</vt:lpstr>
      <vt:lpstr>PyTorch: optim</vt:lpstr>
      <vt:lpstr>PyTorch: nn Define new Modules</vt:lpstr>
      <vt:lpstr>PowerPoint 프레젠테이션</vt:lpstr>
      <vt:lpstr>PowerPoint 프레젠테이션</vt:lpstr>
      <vt:lpstr>PyTorch: nn Define new Modules</vt:lpstr>
      <vt:lpstr>PyTorch: nn Define new Modules</vt:lpstr>
      <vt:lpstr>PyTorch: DataLoaders</vt:lpstr>
      <vt:lpstr>PyTorch: DataLoaders</vt:lpstr>
      <vt:lpstr>PowerPoint 프레젠테이션</vt:lpstr>
      <vt:lpstr>PyTorch: Visdom</vt:lpstr>
      <vt:lpstr>PyTorch: Visdom</vt:lpstr>
      <vt:lpstr>Aside: Torch</vt:lpstr>
      <vt:lpstr>PowerPoint 프레젠테이션</vt:lpstr>
      <vt:lpstr>Aside: Torch</vt:lpstr>
      <vt:lpstr>Aside: Torch</vt:lpstr>
      <vt:lpstr>Aside: Torch</vt:lpstr>
      <vt:lpstr>Aside: Torch</vt:lpstr>
      <vt:lpstr>Torch vs PyTorch</vt:lpstr>
      <vt:lpstr>Torch vs PyTorch</vt:lpstr>
      <vt:lpstr>Static vs Dynamic Graphs</vt:lpstr>
      <vt:lpstr>Static vs Dynamic: Optimization</vt:lpstr>
      <vt:lpstr>Static vs Dynamic: Serialization</vt:lpstr>
      <vt:lpstr>Static vs Dynamic: Conditional</vt:lpstr>
      <vt:lpstr>Static vs Dynamic: Loops</vt:lpstr>
      <vt:lpstr>Static vs Dynamic: Loops</vt:lpstr>
      <vt:lpstr>Static vs Dynamic: Loops</vt:lpstr>
      <vt:lpstr>PowerPoint 프레젠테이션</vt:lpstr>
      <vt:lpstr>Dynamic Graph Applications</vt:lpstr>
      <vt:lpstr>Dynamic Graph Applications</vt:lpstr>
      <vt:lpstr>Dynamic Graph Applications</vt:lpstr>
      <vt:lpstr>Dynamic Graph Applications</vt:lpstr>
      <vt:lpstr>Dynamic Graph Applications</vt:lpstr>
      <vt:lpstr>Caffe (UC Berkeley)</vt:lpstr>
      <vt:lpstr>Caffe Overview</vt:lpstr>
      <vt:lpstr>Caffe: Training / Finetuning</vt:lpstr>
      <vt:lpstr>Caffe step 1: Convert Data</vt:lpstr>
      <vt:lpstr>Caffe step 1: Convert Data</vt:lpstr>
      <vt:lpstr>Caffe step 2: Define Network (prototxt)</vt:lpstr>
      <vt:lpstr>Caffe step 2: Define Network (prototxt)</vt:lpstr>
      <vt:lpstr>Caffe step 2: Define Network (prototxt)</vt:lpstr>
      <vt:lpstr>Caffe step 3: Define Solver (prototxt)</vt:lpstr>
      <vt:lpstr>Caffe step 4: Train!</vt:lpstr>
      <vt:lpstr>Caffe step 4: Train!</vt:lpstr>
      <vt:lpstr>Caffe Model Zoo</vt:lpstr>
      <vt:lpstr>Caffe Python Interface</vt:lpstr>
      <vt:lpstr>Caffe Python Interface</vt:lpstr>
      <vt:lpstr>Caffe Pros / Cons</vt:lpstr>
      <vt:lpstr>Caffe2 (Facebook)</vt:lpstr>
      <vt:lpstr>Caffe2 Overview</vt:lpstr>
      <vt:lpstr>Google:  TensorFlow</vt:lpstr>
      <vt:lpstr>My Advice:</vt:lpstr>
      <vt:lpstr>Next Time: CNN Architecture Case Studies</vt:lpstr>
      <vt:lpstr>Appendix</vt:lpstr>
      <vt:lpstr>Appendix</vt:lpstr>
      <vt:lpstr>Appendix</vt:lpstr>
      <vt:lpstr>Q&amp;A?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8: Deep Learning Software</dc:title>
  <dc:creator>hanjun kim</dc:creator>
  <cp:lastModifiedBy>kim hanjun</cp:lastModifiedBy>
  <cp:revision>31</cp:revision>
  <dcterms:created xsi:type="dcterms:W3CDTF">2019-08-05T04:35:31Z</dcterms:created>
  <dcterms:modified xsi:type="dcterms:W3CDTF">2019-08-05T12:57:26Z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